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8" r:id="rId2"/>
    <p:sldId id="287" r:id="rId3"/>
    <p:sldId id="288" r:id="rId4"/>
    <p:sldId id="289" r:id="rId5"/>
    <p:sldId id="324" r:id="rId6"/>
    <p:sldId id="330" r:id="rId7"/>
    <p:sldId id="336" r:id="rId8"/>
    <p:sldId id="268" r:id="rId9"/>
    <p:sldId id="325" r:id="rId10"/>
    <p:sldId id="331" r:id="rId11"/>
    <p:sldId id="290" r:id="rId12"/>
    <p:sldId id="299" r:id="rId13"/>
    <p:sldId id="300" r:id="rId14"/>
    <p:sldId id="301" r:id="rId15"/>
    <p:sldId id="326" r:id="rId16"/>
    <p:sldId id="332" r:id="rId17"/>
    <p:sldId id="274" r:id="rId18"/>
    <p:sldId id="315" r:id="rId19"/>
    <p:sldId id="333" r:id="rId20"/>
    <p:sldId id="309" r:id="rId21"/>
    <p:sldId id="310" r:id="rId22"/>
    <p:sldId id="313" r:id="rId23"/>
    <p:sldId id="327" r:id="rId24"/>
    <p:sldId id="334" r:id="rId25"/>
    <p:sldId id="277" r:id="rId26"/>
    <p:sldId id="338" r:id="rId27"/>
    <p:sldId id="339" r:id="rId28"/>
    <p:sldId id="340" r:id="rId29"/>
    <p:sldId id="341" r:id="rId30"/>
    <p:sldId id="323" r:id="rId31"/>
  </p:sldIdLst>
  <p:sldSz cx="10085388" cy="7745413"/>
  <p:notesSz cx="7010400" cy="9296400"/>
  <p:defaultTextStyle>
    <a:defPPr>
      <a:defRPr lang="en-US"/>
    </a:defPPr>
    <a:lvl1pPr algn="l" defTabSz="508000" rtl="0" eaLnBrk="0" fontAlgn="base" hangingPunct="0">
      <a:spcBef>
        <a:spcPct val="0"/>
      </a:spcBef>
      <a:spcAft>
        <a:spcPct val="0"/>
      </a:spcAft>
      <a:defRPr sz="2000" kern="1200">
        <a:solidFill>
          <a:schemeClr val="tx1"/>
        </a:solidFill>
        <a:latin typeface="Calibri" panose="020F0502020204030204" pitchFamily="34" charset="0"/>
        <a:ea typeface="+mn-ea"/>
        <a:cs typeface="Arial" panose="020B0604020202020204" pitchFamily="34" charset="0"/>
      </a:defRPr>
    </a:lvl1pPr>
    <a:lvl2pPr marL="508000" indent="-50800" algn="l" defTabSz="508000" rtl="0" eaLnBrk="0" fontAlgn="base" hangingPunct="0">
      <a:spcBef>
        <a:spcPct val="0"/>
      </a:spcBef>
      <a:spcAft>
        <a:spcPct val="0"/>
      </a:spcAft>
      <a:defRPr sz="2000" kern="1200">
        <a:solidFill>
          <a:schemeClr val="tx1"/>
        </a:solidFill>
        <a:latin typeface="Calibri" panose="020F0502020204030204" pitchFamily="34" charset="0"/>
        <a:ea typeface="+mn-ea"/>
        <a:cs typeface="Arial" panose="020B0604020202020204" pitchFamily="34" charset="0"/>
      </a:defRPr>
    </a:lvl2pPr>
    <a:lvl3pPr marL="1017588" indent="-103188" algn="l" defTabSz="508000" rtl="0" eaLnBrk="0" fontAlgn="base" hangingPunct="0">
      <a:spcBef>
        <a:spcPct val="0"/>
      </a:spcBef>
      <a:spcAft>
        <a:spcPct val="0"/>
      </a:spcAft>
      <a:defRPr sz="2000" kern="1200">
        <a:solidFill>
          <a:schemeClr val="tx1"/>
        </a:solidFill>
        <a:latin typeface="Calibri" panose="020F0502020204030204" pitchFamily="34" charset="0"/>
        <a:ea typeface="+mn-ea"/>
        <a:cs typeface="Arial" panose="020B0604020202020204" pitchFamily="34" charset="0"/>
      </a:defRPr>
    </a:lvl3pPr>
    <a:lvl4pPr marL="1527175" indent="-155575" algn="l" defTabSz="508000" rtl="0" eaLnBrk="0" fontAlgn="base" hangingPunct="0">
      <a:spcBef>
        <a:spcPct val="0"/>
      </a:spcBef>
      <a:spcAft>
        <a:spcPct val="0"/>
      </a:spcAft>
      <a:defRPr sz="2000" kern="1200">
        <a:solidFill>
          <a:schemeClr val="tx1"/>
        </a:solidFill>
        <a:latin typeface="Calibri" panose="020F0502020204030204" pitchFamily="34" charset="0"/>
        <a:ea typeface="+mn-ea"/>
        <a:cs typeface="Arial" panose="020B0604020202020204" pitchFamily="34" charset="0"/>
      </a:defRPr>
    </a:lvl4pPr>
    <a:lvl5pPr marL="2036763" indent="-207963" algn="l" defTabSz="508000" rtl="0" eaLnBrk="0" fontAlgn="base" hangingPunct="0">
      <a:spcBef>
        <a:spcPct val="0"/>
      </a:spcBef>
      <a:spcAft>
        <a:spcPct val="0"/>
      </a:spcAft>
      <a:defRPr sz="2000"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sz="2000"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sz="2000"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sz="2000"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sz="2000"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440">
          <p15:clr>
            <a:srgbClr val="A4A3A4"/>
          </p15:clr>
        </p15:guide>
        <p15:guide id="2" pos="317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3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4" autoAdjust="0"/>
    <p:restoredTop sz="97372" autoAdjust="0"/>
  </p:normalViewPr>
  <p:slideViewPr>
    <p:cSldViewPr snapToGrid="0" snapToObjects="1">
      <p:cViewPr varScale="1">
        <p:scale>
          <a:sx n="62" d="100"/>
          <a:sy n="62" d="100"/>
        </p:scale>
        <p:origin x="1404" y="54"/>
      </p:cViewPr>
      <p:guideLst>
        <p:guide orient="horz" pos="2440"/>
        <p:guide pos="3177"/>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8475" cy="465138"/>
          </a:xfrm>
          <a:prstGeom prst="rect">
            <a:avLst/>
          </a:prstGeom>
        </p:spPr>
        <p:txBody>
          <a:bodyPr vert="horz" lIns="91440" tIns="45720" rIns="91440" bIns="45720" rtlCol="0"/>
          <a:lstStyle>
            <a:lvl1pPr algn="l" defTabSz="509412" eaLnBrk="1" fontAlgn="auto" hangingPunct="1">
              <a:spcBef>
                <a:spcPts val="0"/>
              </a:spcBef>
              <a:spcAft>
                <a:spcPts val="0"/>
              </a:spcAft>
              <a:defRPr sz="1200">
                <a:latin typeface="+mn-lt"/>
                <a:cs typeface="+mn-cs"/>
              </a:defRPr>
            </a:lvl1pPr>
          </a:lstStyle>
          <a:p>
            <a:pPr>
              <a:defRPr/>
            </a:pPr>
            <a:endParaRPr lang="es-MX"/>
          </a:p>
        </p:txBody>
      </p:sp>
      <p:sp>
        <p:nvSpPr>
          <p:cNvPr id="3" name="2 Marcador de fecha"/>
          <p:cNvSpPr>
            <a:spLocks noGrp="1"/>
          </p:cNvSpPr>
          <p:nvPr>
            <p:ph type="dt" idx="1"/>
          </p:nvPr>
        </p:nvSpPr>
        <p:spPr>
          <a:xfrm>
            <a:off x="3970338" y="0"/>
            <a:ext cx="3038475" cy="465138"/>
          </a:xfrm>
          <a:prstGeom prst="rect">
            <a:avLst/>
          </a:prstGeom>
        </p:spPr>
        <p:txBody>
          <a:bodyPr vert="horz" lIns="91440" tIns="45720" rIns="91440" bIns="45720" rtlCol="0"/>
          <a:lstStyle>
            <a:lvl1pPr algn="r" defTabSz="509412" eaLnBrk="1" fontAlgn="auto" hangingPunct="1">
              <a:spcBef>
                <a:spcPts val="0"/>
              </a:spcBef>
              <a:spcAft>
                <a:spcPts val="0"/>
              </a:spcAft>
              <a:defRPr sz="1200">
                <a:latin typeface="+mn-lt"/>
                <a:cs typeface="+mn-cs"/>
              </a:defRPr>
            </a:lvl1pPr>
          </a:lstStyle>
          <a:p>
            <a:pPr>
              <a:defRPr/>
            </a:pPr>
            <a:fld id="{267A042A-6340-4C62-9A15-7F8E012C6ECD}" type="datetimeFigureOut">
              <a:rPr lang="es-MX"/>
              <a:pPr>
                <a:defRPr/>
              </a:pPr>
              <a:t>09/12/2018</a:t>
            </a:fld>
            <a:endParaRPr lang="es-MX"/>
          </a:p>
        </p:txBody>
      </p:sp>
      <p:sp>
        <p:nvSpPr>
          <p:cNvPr id="4" name="3 Marcador de imagen de diapositiva"/>
          <p:cNvSpPr>
            <a:spLocks noGrp="1" noRot="1" noChangeAspect="1"/>
          </p:cNvSpPr>
          <p:nvPr>
            <p:ph type="sldImg" idx="2"/>
          </p:nvPr>
        </p:nvSpPr>
        <p:spPr>
          <a:xfrm>
            <a:off x="1235075" y="696913"/>
            <a:ext cx="4540250" cy="3486150"/>
          </a:xfrm>
          <a:prstGeom prst="rect">
            <a:avLst/>
          </a:prstGeom>
          <a:noFill/>
          <a:ln w="12700">
            <a:solidFill>
              <a:prstClr val="black"/>
            </a:solidFill>
          </a:ln>
        </p:spPr>
        <p:txBody>
          <a:bodyPr vert="horz" lIns="91440" tIns="45720" rIns="91440" bIns="45720" rtlCol="0" anchor="ctr"/>
          <a:lstStyle/>
          <a:p>
            <a:pPr lvl="0"/>
            <a:endParaRPr lang="es-MX" noProof="0"/>
          </a:p>
        </p:txBody>
      </p:sp>
      <p:sp>
        <p:nvSpPr>
          <p:cNvPr id="5" name="4 Marcador de notas"/>
          <p:cNvSpPr>
            <a:spLocks noGrp="1"/>
          </p:cNvSpPr>
          <p:nvPr>
            <p:ph type="body" sz="quarter" idx="3"/>
          </p:nvPr>
        </p:nvSpPr>
        <p:spPr>
          <a:xfrm>
            <a:off x="700088" y="4416425"/>
            <a:ext cx="5610225" cy="4183063"/>
          </a:xfrm>
          <a:prstGeom prst="rect">
            <a:avLst/>
          </a:prstGeom>
        </p:spPr>
        <p:txBody>
          <a:bodyPr vert="horz" lIns="91440" tIns="45720" rIns="91440" bIns="45720" rtlCol="0"/>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defTabSz="509412" eaLnBrk="1" fontAlgn="auto" hangingPunct="1">
              <a:spcBef>
                <a:spcPts val="0"/>
              </a:spcBef>
              <a:spcAft>
                <a:spcPts val="0"/>
              </a:spcAft>
              <a:defRPr sz="1200">
                <a:latin typeface="+mn-lt"/>
                <a:cs typeface="+mn-cs"/>
              </a:defRPr>
            </a:lvl1pPr>
          </a:lstStyle>
          <a:p>
            <a:pPr>
              <a:defRPr/>
            </a:pPr>
            <a:endParaRPr lang="es-MX"/>
          </a:p>
        </p:txBody>
      </p:sp>
      <p:sp>
        <p:nvSpPr>
          <p:cNvPr id="7" name="6 Marcador de número de diapositiva"/>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DDE3D04C-22F1-42EC-AB76-7C17A08DD79E}" type="slidenum">
              <a:rPr lang="es-MX" altLang="es-MX"/>
              <a:pPr>
                <a:defRPr/>
              </a:pPr>
              <a:t>‹Nº›</a:t>
            </a:fld>
            <a:endParaRPr lang="es-MX" altLang="es-MX"/>
          </a:p>
        </p:txBody>
      </p:sp>
    </p:spTree>
    <p:extLst>
      <p:ext uri="{BB962C8B-B14F-4D97-AF65-F5344CB8AC3E}">
        <p14:creationId xmlns:p14="http://schemas.microsoft.com/office/powerpoint/2010/main" val="8954058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55650" indent="-290513">
              <a:spcBef>
                <a:spcPct val="30000"/>
              </a:spcBef>
              <a:defRPr sz="1200">
                <a:solidFill>
                  <a:schemeClr val="tx1"/>
                </a:solidFill>
                <a:latin typeface="Calibri" panose="020F0502020204030204" pitchFamily="34" charset="0"/>
              </a:defRPr>
            </a:lvl2pPr>
            <a:lvl3pPr marL="1163638" indent="-231775">
              <a:spcBef>
                <a:spcPct val="30000"/>
              </a:spcBef>
              <a:defRPr sz="1200">
                <a:solidFill>
                  <a:schemeClr val="tx1"/>
                </a:solidFill>
                <a:latin typeface="Calibri" panose="020F0502020204030204" pitchFamily="34" charset="0"/>
              </a:defRPr>
            </a:lvl3pPr>
            <a:lvl4pPr marL="1630363" indent="-231775">
              <a:spcBef>
                <a:spcPct val="30000"/>
              </a:spcBef>
              <a:defRPr sz="1200">
                <a:solidFill>
                  <a:schemeClr val="tx1"/>
                </a:solidFill>
                <a:latin typeface="Calibri" panose="020F0502020204030204" pitchFamily="34" charset="0"/>
              </a:defRPr>
            </a:lvl4pPr>
            <a:lvl5pPr marL="2095500" indent="-231775">
              <a:spcBef>
                <a:spcPct val="30000"/>
              </a:spcBef>
              <a:defRPr sz="1200">
                <a:solidFill>
                  <a:schemeClr val="tx1"/>
                </a:solidFill>
                <a:latin typeface="Calibri" panose="020F0502020204030204" pitchFamily="34" charset="0"/>
              </a:defRPr>
            </a:lvl5pPr>
            <a:lvl6pPr marL="2552700" indent="-231775" defTabSz="508000" eaLnBrk="0" fontAlgn="base" hangingPunct="0">
              <a:spcBef>
                <a:spcPct val="30000"/>
              </a:spcBef>
              <a:spcAft>
                <a:spcPct val="0"/>
              </a:spcAft>
              <a:defRPr sz="1200">
                <a:solidFill>
                  <a:schemeClr val="tx1"/>
                </a:solidFill>
                <a:latin typeface="Calibri" panose="020F0502020204030204" pitchFamily="34" charset="0"/>
              </a:defRPr>
            </a:lvl6pPr>
            <a:lvl7pPr marL="3009900" indent="-231775" defTabSz="508000" eaLnBrk="0" fontAlgn="base" hangingPunct="0">
              <a:spcBef>
                <a:spcPct val="30000"/>
              </a:spcBef>
              <a:spcAft>
                <a:spcPct val="0"/>
              </a:spcAft>
              <a:defRPr sz="1200">
                <a:solidFill>
                  <a:schemeClr val="tx1"/>
                </a:solidFill>
                <a:latin typeface="Calibri" panose="020F0502020204030204" pitchFamily="34" charset="0"/>
              </a:defRPr>
            </a:lvl7pPr>
            <a:lvl8pPr marL="3467100" indent="-231775" defTabSz="508000" eaLnBrk="0" fontAlgn="base" hangingPunct="0">
              <a:spcBef>
                <a:spcPct val="30000"/>
              </a:spcBef>
              <a:spcAft>
                <a:spcPct val="0"/>
              </a:spcAft>
              <a:defRPr sz="1200">
                <a:solidFill>
                  <a:schemeClr val="tx1"/>
                </a:solidFill>
                <a:latin typeface="Calibri" panose="020F0502020204030204" pitchFamily="34" charset="0"/>
              </a:defRPr>
            </a:lvl8pPr>
            <a:lvl9pPr marL="3924300" indent="-231775" defTabSz="5080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EEB1FB8-A637-4F5A-A728-AB55F80D353B}" type="slidenum">
              <a:rPr lang="es-ES" altLang="es-MX" smtClean="0">
                <a:latin typeface="Arial" panose="020B0604020202020204" pitchFamily="34" charset="0"/>
              </a:rPr>
              <a:pPr>
                <a:spcBef>
                  <a:spcPct val="0"/>
                </a:spcBef>
              </a:pPr>
              <a:t>1</a:t>
            </a:fld>
            <a:endParaRPr lang="es-ES" altLang="es-MX" smtClean="0">
              <a:latin typeface="Arial" panose="020B0604020202020204" pitchFamily="34" charset="0"/>
            </a:endParaRPr>
          </a:p>
        </p:txBody>
      </p:sp>
      <p:sp>
        <p:nvSpPr>
          <p:cNvPr id="1433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4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Tree>
    <p:extLst>
      <p:ext uri="{BB962C8B-B14F-4D97-AF65-F5344CB8AC3E}">
        <p14:creationId xmlns:p14="http://schemas.microsoft.com/office/powerpoint/2010/main" val="17201629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Tree>
    <p:extLst>
      <p:ext uri="{BB962C8B-B14F-4D97-AF65-F5344CB8AC3E}">
        <p14:creationId xmlns:p14="http://schemas.microsoft.com/office/powerpoint/2010/main" val="1186730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Tree>
    <p:extLst>
      <p:ext uri="{BB962C8B-B14F-4D97-AF65-F5344CB8AC3E}">
        <p14:creationId xmlns:p14="http://schemas.microsoft.com/office/powerpoint/2010/main" val="3987670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Tree>
    <p:extLst>
      <p:ext uri="{BB962C8B-B14F-4D97-AF65-F5344CB8AC3E}">
        <p14:creationId xmlns:p14="http://schemas.microsoft.com/office/powerpoint/2010/main" val="2177323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Tree>
    <p:extLst>
      <p:ext uri="{BB962C8B-B14F-4D97-AF65-F5344CB8AC3E}">
        <p14:creationId xmlns:p14="http://schemas.microsoft.com/office/powerpoint/2010/main" val="3399479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smtClean="0"/>
          </a:p>
        </p:txBody>
      </p:sp>
      <p:sp>
        <p:nvSpPr>
          <p:cNvPr id="30724"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2DDF09F6-CE96-403E-9063-621D41B12F04}" type="slidenum">
              <a:rPr lang="es-MX" altLang="es-MX" smtClean="0"/>
              <a:pPr/>
              <a:t>8</a:t>
            </a:fld>
            <a:endParaRPr lang="es-MX" altLang="es-MX" smtClean="0"/>
          </a:p>
        </p:txBody>
      </p:sp>
    </p:spTree>
    <p:extLst>
      <p:ext uri="{BB962C8B-B14F-4D97-AF65-F5344CB8AC3E}">
        <p14:creationId xmlns:p14="http://schemas.microsoft.com/office/powerpoint/2010/main" val="33849582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MX" altLang="es-MX" smtClean="0"/>
          </a:p>
        </p:txBody>
      </p:sp>
    </p:spTree>
    <p:extLst>
      <p:ext uri="{BB962C8B-B14F-4D97-AF65-F5344CB8AC3E}">
        <p14:creationId xmlns:p14="http://schemas.microsoft.com/office/powerpoint/2010/main" val="3091065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smtClean="0"/>
          </a:p>
        </p:txBody>
      </p:sp>
      <p:sp>
        <p:nvSpPr>
          <p:cNvPr id="40964"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D5FD3A59-53C7-4FE6-9531-F187946A5244}" type="slidenum">
              <a:rPr lang="es-ES" altLang="es-MX" smtClean="0"/>
              <a:pPr/>
              <a:t>12</a:t>
            </a:fld>
            <a:endParaRPr lang="es-ES" altLang="es-MX" smtClean="0"/>
          </a:p>
        </p:txBody>
      </p:sp>
    </p:spTree>
    <p:extLst>
      <p:ext uri="{BB962C8B-B14F-4D97-AF65-F5344CB8AC3E}">
        <p14:creationId xmlns:p14="http://schemas.microsoft.com/office/powerpoint/2010/main" val="3793104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smtClean="0"/>
          </a:p>
        </p:txBody>
      </p:sp>
      <p:sp>
        <p:nvSpPr>
          <p:cNvPr id="43012"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BC4AEF9-9612-4349-B330-C7698153F1A5}" type="slidenum">
              <a:rPr lang="es-ES" altLang="es-MX" smtClean="0"/>
              <a:pPr/>
              <a:t>13</a:t>
            </a:fld>
            <a:endParaRPr lang="es-ES" altLang="es-MX" smtClean="0"/>
          </a:p>
        </p:txBody>
      </p:sp>
    </p:spTree>
    <p:extLst>
      <p:ext uri="{BB962C8B-B14F-4D97-AF65-F5344CB8AC3E}">
        <p14:creationId xmlns:p14="http://schemas.microsoft.com/office/powerpoint/2010/main" val="29302524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Marcador de imagen de diapositiv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Marcador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MX" altLang="es-MX" smtClean="0"/>
          </a:p>
        </p:txBody>
      </p:sp>
      <p:sp>
        <p:nvSpPr>
          <p:cNvPr id="45060" name="Marcador de número de diapositiva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2BF7A4CF-651E-410B-B146-A962D5792528}" type="slidenum">
              <a:rPr lang="es-ES" altLang="es-MX" smtClean="0"/>
              <a:pPr/>
              <a:t>14</a:t>
            </a:fld>
            <a:endParaRPr lang="es-ES" altLang="es-MX" smtClean="0"/>
          </a:p>
        </p:txBody>
      </p:sp>
    </p:spTree>
    <p:extLst>
      <p:ext uri="{BB962C8B-B14F-4D97-AF65-F5344CB8AC3E}">
        <p14:creationId xmlns:p14="http://schemas.microsoft.com/office/powerpoint/2010/main" val="2697079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6404" y="2406099"/>
            <a:ext cx="8572580" cy="1660244"/>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512808" y="4389068"/>
            <a:ext cx="7059772" cy="1979383"/>
          </a:xfrm>
          <a:prstGeom prst="rect">
            <a:avLst/>
          </a:prstGeo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504825" y="7178675"/>
            <a:ext cx="2352675"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5" name="Footer Placeholder 4"/>
          <p:cNvSpPr>
            <a:spLocks noGrp="1"/>
          </p:cNvSpPr>
          <p:nvPr>
            <p:ph type="ftr" sz="quarter" idx="11"/>
          </p:nvPr>
        </p:nvSpPr>
        <p:spPr>
          <a:xfrm>
            <a:off x="3446463" y="7178675"/>
            <a:ext cx="3192462"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7227888" y="7178675"/>
            <a:ext cx="2352675" cy="41275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FFCF38C5-6354-4A9A-AEBB-2C1A735ED293}" type="slidenum">
              <a:rPr lang="es-MX" altLang="es-MX"/>
              <a:pPr>
                <a:defRPr/>
              </a:pPr>
              <a:t>‹Nº›</a:t>
            </a:fld>
            <a:endParaRPr lang="en-US" altLang="es-MX"/>
          </a:p>
        </p:txBody>
      </p:sp>
    </p:spTree>
    <p:extLst>
      <p:ext uri="{BB962C8B-B14F-4D97-AF65-F5344CB8AC3E}">
        <p14:creationId xmlns:p14="http://schemas.microsoft.com/office/powerpoint/2010/main" val="2544409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4270" y="310176"/>
            <a:ext cx="9076849" cy="1290902"/>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504270" y="1807263"/>
            <a:ext cx="9076849" cy="511161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04825" y="7178675"/>
            <a:ext cx="2352675"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5" name="Footer Placeholder 4"/>
          <p:cNvSpPr>
            <a:spLocks noGrp="1"/>
          </p:cNvSpPr>
          <p:nvPr>
            <p:ph type="ftr" sz="quarter" idx="11"/>
          </p:nvPr>
        </p:nvSpPr>
        <p:spPr>
          <a:xfrm>
            <a:off x="3446463" y="7178675"/>
            <a:ext cx="3192462"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7227888" y="7178675"/>
            <a:ext cx="2352675" cy="41275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9E1B816C-4872-4A1F-A7B2-CAD5CDC9584B}" type="slidenum">
              <a:rPr lang="es-MX" altLang="es-MX"/>
              <a:pPr>
                <a:defRPr/>
              </a:pPr>
              <a:t>‹Nº›</a:t>
            </a:fld>
            <a:endParaRPr lang="en-US" altLang="es-MX"/>
          </a:p>
        </p:txBody>
      </p:sp>
    </p:spTree>
    <p:extLst>
      <p:ext uri="{BB962C8B-B14F-4D97-AF65-F5344CB8AC3E}">
        <p14:creationId xmlns:p14="http://schemas.microsoft.com/office/powerpoint/2010/main" val="17631456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64809" y="349620"/>
            <a:ext cx="2502087" cy="7463924"/>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556798" y="349620"/>
            <a:ext cx="7339921" cy="7463924"/>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04825" y="7178675"/>
            <a:ext cx="2352675"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5" name="Footer Placeholder 4"/>
          <p:cNvSpPr>
            <a:spLocks noGrp="1"/>
          </p:cNvSpPr>
          <p:nvPr>
            <p:ph type="ftr" sz="quarter" idx="11"/>
          </p:nvPr>
        </p:nvSpPr>
        <p:spPr>
          <a:xfrm>
            <a:off x="3446463" y="7178675"/>
            <a:ext cx="3192462"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7227888" y="7178675"/>
            <a:ext cx="2352675" cy="41275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E12AB5B3-255C-4E18-AB47-5D5AB1C89D67}" type="slidenum">
              <a:rPr lang="es-MX" altLang="es-MX"/>
              <a:pPr>
                <a:defRPr/>
              </a:pPr>
              <a:t>‹Nº›</a:t>
            </a:fld>
            <a:endParaRPr lang="en-US" altLang="es-MX"/>
          </a:p>
        </p:txBody>
      </p:sp>
    </p:spTree>
    <p:extLst>
      <p:ext uri="{BB962C8B-B14F-4D97-AF65-F5344CB8AC3E}">
        <p14:creationId xmlns:p14="http://schemas.microsoft.com/office/powerpoint/2010/main" val="1407823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7_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21952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40_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686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3_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55916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4270" y="310176"/>
            <a:ext cx="9076849" cy="1290902"/>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504270" y="1807263"/>
            <a:ext cx="9076849" cy="511161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504825" y="7178675"/>
            <a:ext cx="2352675"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5" name="Footer Placeholder 4"/>
          <p:cNvSpPr>
            <a:spLocks noGrp="1"/>
          </p:cNvSpPr>
          <p:nvPr>
            <p:ph type="ftr" sz="quarter" idx="11"/>
          </p:nvPr>
        </p:nvSpPr>
        <p:spPr>
          <a:xfrm>
            <a:off x="3446463" y="7178675"/>
            <a:ext cx="3192462"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7227888" y="7178675"/>
            <a:ext cx="2352675" cy="41275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856C8E35-CB18-4CDD-8E60-C9F46CCF2E92}" type="slidenum">
              <a:rPr lang="es-MX" altLang="es-MX"/>
              <a:pPr>
                <a:defRPr/>
              </a:pPr>
              <a:t>‹Nº›</a:t>
            </a:fld>
            <a:endParaRPr lang="en-US" altLang="es-MX"/>
          </a:p>
        </p:txBody>
      </p:sp>
    </p:spTree>
    <p:extLst>
      <p:ext uri="{BB962C8B-B14F-4D97-AF65-F5344CB8AC3E}">
        <p14:creationId xmlns:p14="http://schemas.microsoft.com/office/powerpoint/2010/main" val="3878889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676" y="4977146"/>
            <a:ext cx="8572580" cy="1538325"/>
          </a:xfrm>
          <a:prstGeom prst="rect">
            <a:avLst/>
          </a:prstGeo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6676" y="3282837"/>
            <a:ext cx="8572580" cy="1694309"/>
          </a:xfrm>
          <a:prstGeom prst="rect">
            <a:avLst/>
          </a:prstGeo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04825" y="7178675"/>
            <a:ext cx="2352675"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5" name="Footer Placeholder 4"/>
          <p:cNvSpPr>
            <a:spLocks noGrp="1"/>
          </p:cNvSpPr>
          <p:nvPr>
            <p:ph type="ftr" sz="quarter" idx="11"/>
          </p:nvPr>
        </p:nvSpPr>
        <p:spPr>
          <a:xfrm>
            <a:off x="3446463" y="7178675"/>
            <a:ext cx="3192462"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6" name="Slide Number Placeholder 5"/>
          <p:cNvSpPr>
            <a:spLocks noGrp="1"/>
          </p:cNvSpPr>
          <p:nvPr>
            <p:ph type="sldNum" sz="quarter" idx="12"/>
          </p:nvPr>
        </p:nvSpPr>
        <p:spPr>
          <a:xfrm>
            <a:off x="7227888" y="7178675"/>
            <a:ext cx="2352675" cy="41275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004E7045-78D9-4768-95D5-C5C366541653}" type="slidenum">
              <a:rPr lang="es-MX" altLang="es-MX"/>
              <a:pPr>
                <a:defRPr/>
              </a:pPr>
              <a:t>‹Nº›</a:t>
            </a:fld>
            <a:endParaRPr lang="en-US" altLang="es-MX"/>
          </a:p>
        </p:txBody>
      </p:sp>
    </p:spTree>
    <p:extLst>
      <p:ext uri="{BB962C8B-B14F-4D97-AF65-F5344CB8AC3E}">
        <p14:creationId xmlns:p14="http://schemas.microsoft.com/office/powerpoint/2010/main" val="821019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04270" y="310176"/>
            <a:ext cx="9076849" cy="1290902"/>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556798" y="2040343"/>
            <a:ext cx="4920129" cy="5773201"/>
          </a:xfrm>
          <a:prstGeom prst="rect">
            <a:avLst/>
          </a:prstGeo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45016" y="2040343"/>
            <a:ext cx="4921880" cy="5773201"/>
          </a:xfrm>
          <a:prstGeom prst="rect">
            <a:avLst/>
          </a:prstGeo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504825" y="7178675"/>
            <a:ext cx="2352675"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6" name="Footer Placeholder 5"/>
          <p:cNvSpPr>
            <a:spLocks noGrp="1"/>
          </p:cNvSpPr>
          <p:nvPr>
            <p:ph type="ftr" sz="quarter" idx="11"/>
          </p:nvPr>
        </p:nvSpPr>
        <p:spPr>
          <a:xfrm>
            <a:off x="3446463" y="7178675"/>
            <a:ext cx="3192462"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a:xfrm>
            <a:off x="7227888" y="7178675"/>
            <a:ext cx="2352675" cy="41275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BDDFDDF2-21FE-4B5A-8508-B42E01B58B77}" type="slidenum">
              <a:rPr lang="es-MX" altLang="es-MX"/>
              <a:pPr>
                <a:defRPr/>
              </a:pPr>
              <a:t>‹Nº›</a:t>
            </a:fld>
            <a:endParaRPr lang="en-US" altLang="es-MX"/>
          </a:p>
        </p:txBody>
      </p:sp>
    </p:spTree>
    <p:extLst>
      <p:ext uri="{BB962C8B-B14F-4D97-AF65-F5344CB8AC3E}">
        <p14:creationId xmlns:p14="http://schemas.microsoft.com/office/powerpoint/2010/main" val="2642560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270" y="310176"/>
            <a:ext cx="9076849" cy="1290902"/>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4269" y="1733754"/>
            <a:ext cx="4456131" cy="722546"/>
          </a:xfrm>
          <a:prstGeom prst="rect">
            <a:avLst/>
          </a:prstGeo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4269" y="2456300"/>
            <a:ext cx="4456131" cy="4462578"/>
          </a:xfrm>
          <a:prstGeom prst="rect">
            <a:avLst/>
          </a:prstGeo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23237" y="1733754"/>
            <a:ext cx="4457882" cy="722546"/>
          </a:xfrm>
          <a:prstGeom prst="rect">
            <a:avLst/>
          </a:prstGeo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23237" y="2456300"/>
            <a:ext cx="4457882" cy="4462578"/>
          </a:xfrm>
          <a:prstGeom prst="rect">
            <a:avLst/>
          </a:prstGeo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504825" y="7178675"/>
            <a:ext cx="2352675"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8" name="Footer Placeholder 7"/>
          <p:cNvSpPr>
            <a:spLocks noGrp="1"/>
          </p:cNvSpPr>
          <p:nvPr>
            <p:ph type="ftr" sz="quarter" idx="11"/>
          </p:nvPr>
        </p:nvSpPr>
        <p:spPr>
          <a:xfrm>
            <a:off x="3446463" y="7178675"/>
            <a:ext cx="3192462"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9" name="Slide Number Placeholder 8"/>
          <p:cNvSpPr>
            <a:spLocks noGrp="1"/>
          </p:cNvSpPr>
          <p:nvPr>
            <p:ph type="sldNum" sz="quarter" idx="12"/>
          </p:nvPr>
        </p:nvSpPr>
        <p:spPr>
          <a:xfrm>
            <a:off x="7227888" y="7178675"/>
            <a:ext cx="2352675" cy="41275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D3E8BFD3-3DC7-480F-A37F-710F5C16FE45}" type="slidenum">
              <a:rPr lang="es-MX" altLang="es-MX"/>
              <a:pPr>
                <a:defRPr/>
              </a:pPr>
              <a:t>‹Nº›</a:t>
            </a:fld>
            <a:endParaRPr lang="en-US" altLang="es-MX"/>
          </a:p>
        </p:txBody>
      </p:sp>
    </p:spTree>
    <p:extLst>
      <p:ext uri="{BB962C8B-B14F-4D97-AF65-F5344CB8AC3E}">
        <p14:creationId xmlns:p14="http://schemas.microsoft.com/office/powerpoint/2010/main" val="3060931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04270" y="310176"/>
            <a:ext cx="9076849" cy="1290902"/>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504825" y="7178675"/>
            <a:ext cx="2352675"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4" name="Footer Placeholder 3"/>
          <p:cNvSpPr>
            <a:spLocks noGrp="1"/>
          </p:cNvSpPr>
          <p:nvPr>
            <p:ph type="ftr" sz="quarter" idx="11"/>
          </p:nvPr>
        </p:nvSpPr>
        <p:spPr>
          <a:xfrm>
            <a:off x="3446463" y="7178675"/>
            <a:ext cx="3192462"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5" name="Slide Number Placeholder 4"/>
          <p:cNvSpPr>
            <a:spLocks noGrp="1"/>
          </p:cNvSpPr>
          <p:nvPr>
            <p:ph type="sldNum" sz="quarter" idx="12"/>
          </p:nvPr>
        </p:nvSpPr>
        <p:spPr>
          <a:xfrm>
            <a:off x="7227888" y="7178675"/>
            <a:ext cx="2352675" cy="41275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8808A575-6F31-47A0-A871-9AA2D57F8B96}" type="slidenum">
              <a:rPr lang="es-MX" altLang="es-MX"/>
              <a:pPr>
                <a:defRPr/>
              </a:pPr>
              <a:t>‹Nº›</a:t>
            </a:fld>
            <a:endParaRPr lang="en-US" altLang="es-MX"/>
          </a:p>
        </p:txBody>
      </p:sp>
    </p:spTree>
    <p:extLst>
      <p:ext uri="{BB962C8B-B14F-4D97-AF65-F5344CB8AC3E}">
        <p14:creationId xmlns:p14="http://schemas.microsoft.com/office/powerpoint/2010/main" val="2590640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04825" y="7178675"/>
            <a:ext cx="2352675"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3" name="Footer Placeholder 2"/>
          <p:cNvSpPr>
            <a:spLocks noGrp="1"/>
          </p:cNvSpPr>
          <p:nvPr>
            <p:ph type="ftr" sz="quarter" idx="11"/>
          </p:nvPr>
        </p:nvSpPr>
        <p:spPr>
          <a:xfrm>
            <a:off x="3446463" y="7178675"/>
            <a:ext cx="3192462"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4" name="Slide Number Placeholder 3"/>
          <p:cNvSpPr>
            <a:spLocks noGrp="1"/>
          </p:cNvSpPr>
          <p:nvPr>
            <p:ph type="sldNum" sz="quarter" idx="12"/>
          </p:nvPr>
        </p:nvSpPr>
        <p:spPr>
          <a:xfrm>
            <a:off x="7227888" y="7178675"/>
            <a:ext cx="2352675" cy="41275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2A913312-7816-4F72-877D-D54CD41D07DB}" type="slidenum">
              <a:rPr lang="es-MX" altLang="es-MX"/>
              <a:pPr>
                <a:defRPr/>
              </a:pPr>
              <a:t>‹Nº›</a:t>
            </a:fld>
            <a:endParaRPr lang="en-US" altLang="es-MX"/>
          </a:p>
        </p:txBody>
      </p:sp>
    </p:spTree>
    <p:extLst>
      <p:ext uri="{BB962C8B-B14F-4D97-AF65-F5344CB8AC3E}">
        <p14:creationId xmlns:p14="http://schemas.microsoft.com/office/powerpoint/2010/main" val="2506316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270" y="308382"/>
            <a:ext cx="3318023" cy="1312417"/>
          </a:xfrm>
          <a:prstGeom prst="rect">
            <a:avLst/>
          </a:prstGeo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43107" y="308383"/>
            <a:ext cx="5638012" cy="6610495"/>
          </a:xfrm>
          <a:prstGeom prst="rect">
            <a:avLst/>
          </a:prstGeo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4270" y="1620800"/>
            <a:ext cx="3318023" cy="5298078"/>
          </a:xfrm>
          <a:prstGeom prst="rect">
            <a:avLst/>
          </a:prstGeo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a:xfrm>
            <a:off x="504825" y="7178675"/>
            <a:ext cx="2352675"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6" name="Footer Placeholder 5"/>
          <p:cNvSpPr>
            <a:spLocks noGrp="1"/>
          </p:cNvSpPr>
          <p:nvPr>
            <p:ph type="ftr" sz="quarter" idx="11"/>
          </p:nvPr>
        </p:nvSpPr>
        <p:spPr>
          <a:xfrm>
            <a:off x="3446463" y="7178675"/>
            <a:ext cx="3192462"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a:xfrm>
            <a:off x="7227888" y="7178675"/>
            <a:ext cx="2352675" cy="41275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06F562FA-9EF3-4EB2-819B-62CA157A154E}" type="slidenum">
              <a:rPr lang="es-MX" altLang="es-MX"/>
              <a:pPr>
                <a:defRPr/>
              </a:pPr>
              <a:t>‹Nº›</a:t>
            </a:fld>
            <a:endParaRPr lang="en-US" altLang="es-MX"/>
          </a:p>
        </p:txBody>
      </p:sp>
    </p:spTree>
    <p:extLst>
      <p:ext uri="{BB962C8B-B14F-4D97-AF65-F5344CB8AC3E}">
        <p14:creationId xmlns:p14="http://schemas.microsoft.com/office/powerpoint/2010/main" val="2533672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807" y="5421789"/>
            <a:ext cx="6051233" cy="640073"/>
          </a:xfrm>
          <a:prstGeom prst="rect">
            <a:avLst/>
          </a:prstGeo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6807" y="692067"/>
            <a:ext cx="6051233" cy="4647248"/>
          </a:xfrm>
          <a:prstGeom prst="rect">
            <a:avLst/>
          </a:prstGeo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pPr lvl="0"/>
            <a:endParaRPr lang="en-US" noProof="0"/>
          </a:p>
        </p:txBody>
      </p:sp>
      <p:sp>
        <p:nvSpPr>
          <p:cNvPr id="4" name="Text Placeholder 3"/>
          <p:cNvSpPr>
            <a:spLocks noGrp="1"/>
          </p:cNvSpPr>
          <p:nvPr>
            <p:ph type="body" sz="half" idx="2"/>
          </p:nvPr>
        </p:nvSpPr>
        <p:spPr>
          <a:xfrm>
            <a:off x="1976807" y="6061862"/>
            <a:ext cx="6051233" cy="909010"/>
          </a:xfrm>
          <a:prstGeom prst="rect">
            <a:avLst/>
          </a:prstGeo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a:xfrm>
            <a:off x="504825" y="7178675"/>
            <a:ext cx="2352675"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6" name="Footer Placeholder 5"/>
          <p:cNvSpPr>
            <a:spLocks noGrp="1"/>
          </p:cNvSpPr>
          <p:nvPr>
            <p:ph type="ftr" sz="quarter" idx="11"/>
          </p:nvPr>
        </p:nvSpPr>
        <p:spPr>
          <a:xfrm>
            <a:off x="3446463" y="7178675"/>
            <a:ext cx="3192462" cy="412750"/>
          </a:xfrm>
          <a:prstGeom prst="rect">
            <a:avLst/>
          </a:prstGeom>
        </p:spPr>
        <p:txBody>
          <a:bodyPr/>
          <a:lstStyle>
            <a:lvl1pPr defTabSz="509412" eaLnBrk="1" fontAlgn="auto" hangingPunct="1">
              <a:spcBef>
                <a:spcPts val="0"/>
              </a:spcBef>
              <a:spcAft>
                <a:spcPts val="0"/>
              </a:spcAft>
              <a:defRPr>
                <a:latin typeface="+mn-lt"/>
                <a:cs typeface="+mn-cs"/>
              </a:defRPr>
            </a:lvl1pPr>
          </a:lstStyle>
          <a:p>
            <a:pPr>
              <a:defRPr/>
            </a:pPr>
            <a:endParaRPr lang="en-US"/>
          </a:p>
        </p:txBody>
      </p:sp>
      <p:sp>
        <p:nvSpPr>
          <p:cNvPr id="7" name="Slide Number Placeholder 6"/>
          <p:cNvSpPr>
            <a:spLocks noGrp="1"/>
          </p:cNvSpPr>
          <p:nvPr>
            <p:ph type="sldNum" sz="quarter" idx="12"/>
          </p:nvPr>
        </p:nvSpPr>
        <p:spPr>
          <a:xfrm>
            <a:off x="7227888" y="7178675"/>
            <a:ext cx="2352675" cy="412750"/>
          </a:xfrm>
          <a:prstGeom prst="rect">
            <a:avLst/>
          </a:prstGeom>
        </p:spPr>
        <p:txBody>
          <a:bodyPr vert="horz" wrap="square" lIns="91440" tIns="45720" rIns="91440" bIns="45720" numCol="1" anchor="t" anchorCtr="0" compatLnSpc="1">
            <a:prstTxWarp prst="textNoShape">
              <a:avLst/>
            </a:prstTxWarp>
          </a:bodyPr>
          <a:lstStyle>
            <a:lvl1pPr eaLnBrk="1" hangingPunct="1">
              <a:defRPr/>
            </a:lvl1pPr>
          </a:lstStyle>
          <a:p>
            <a:pPr>
              <a:defRPr/>
            </a:pPr>
            <a:fld id="{AE0E2388-5B27-43DB-B3CD-BAEE4EA9643D}" type="slidenum">
              <a:rPr lang="es-MX" altLang="es-MX"/>
              <a:pPr>
                <a:defRPr/>
              </a:pPr>
              <a:t>‹Nº›</a:t>
            </a:fld>
            <a:endParaRPr lang="en-US" altLang="es-MX"/>
          </a:p>
        </p:txBody>
      </p:sp>
    </p:spTree>
    <p:extLst>
      <p:ext uri="{BB962C8B-B14F-4D97-AF65-F5344CB8AC3E}">
        <p14:creationId xmlns:p14="http://schemas.microsoft.com/office/powerpoint/2010/main" val="2399681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6"/>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6043" r:id="rId1"/>
    <p:sldLayoutId id="2147486044" r:id="rId2"/>
    <p:sldLayoutId id="2147486045" r:id="rId3"/>
    <p:sldLayoutId id="2147486046" r:id="rId4"/>
    <p:sldLayoutId id="2147486047" r:id="rId5"/>
    <p:sldLayoutId id="2147486048" r:id="rId6"/>
    <p:sldLayoutId id="2147486049" r:id="rId7"/>
    <p:sldLayoutId id="2147486050" r:id="rId8"/>
    <p:sldLayoutId id="2147486051" r:id="rId9"/>
    <p:sldLayoutId id="2147486052" r:id="rId10"/>
    <p:sldLayoutId id="2147486053" r:id="rId11"/>
    <p:sldLayoutId id="2147486036" r:id="rId12"/>
    <p:sldLayoutId id="2147486039" r:id="rId13"/>
    <p:sldLayoutId id="2147486040" r:id="rId14"/>
  </p:sldLayoutIdLst>
  <p:timing>
    <p:tnLst>
      <p:par>
        <p:cTn id="1" dur="indefinite" restart="never" nodeType="tmRoot"/>
      </p:par>
    </p:tnLst>
  </p:timing>
  <p:txStyles>
    <p:titleStyle>
      <a:lvl1pPr algn="ctr" defTabSz="508000" rtl="0" eaLnBrk="0" fontAlgn="base" hangingPunct="0">
        <a:spcBef>
          <a:spcPct val="0"/>
        </a:spcBef>
        <a:spcAft>
          <a:spcPct val="0"/>
        </a:spcAft>
        <a:defRPr sz="4900" kern="1200">
          <a:solidFill>
            <a:schemeClr val="tx1"/>
          </a:solidFill>
          <a:latin typeface="+mj-lt"/>
          <a:ea typeface="+mj-ea"/>
          <a:cs typeface="+mj-cs"/>
        </a:defRPr>
      </a:lvl1pPr>
      <a:lvl2pPr algn="ctr" defTabSz="508000" rtl="0" eaLnBrk="0" fontAlgn="base" hangingPunct="0">
        <a:spcBef>
          <a:spcPct val="0"/>
        </a:spcBef>
        <a:spcAft>
          <a:spcPct val="0"/>
        </a:spcAft>
        <a:defRPr sz="4900">
          <a:solidFill>
            <a:schemeClr val="tx1"/>
          </a:solidFill>
          <a:latin typeface="Calibri" pitchFamily="34" charset="0"/>
        </a:defRPr>
      </a:lvl2pPr>
      <a:lvl3pPr algn="ctr" defTabSz="508000" rtl="0" eaLnBrk="0" fontAlgn="base" hangingPunct="0">
        <a:spcBef>
          <a:spcPct val="0"/>
        </a:spcBef>
        <a:spcAft>
          <a:spcPct val="0"/>
        </a:spcAft>
        <a:defRPr sz="4900">
          <a:solidFill>
            <a:schemeClr val="tx1"/>
          </a:solidFill>
          <a:latin typeface="Calibri" pitchFamily="34" charset="0"/>
        </a:defRPr>
      </a:lvl3pPr>
      <a:lvl4pPr algn="ctr" defTabSz="508000" rtl="0" eaLnBrk="0" fontAlgn="base" hangingPunct="0">
        <a:spcBef>
          <a:spcPct val="0"/>
        </a:spcBef>
        <a:spcAft>
          <a:spcPct val="0"/>
        </a:spcAft>
        <a:defRPr sz="4900">
          <a:solidFill>
            <a:schemeClr val="tx1"/>
          </a:solidFill>
          <a:latin typeface="Calibri" pitchFamily="34" charset="0"/>
        </a:defRPr>
      </a:lvl4pPr>
      <a:lvl5pPr algn="ctr" defTabSz="508000" rtl="0" eaLnBrk="0" fontAlgn="base" hangingPunct="0">
        <a:spcBef>
          <a:spcPct val="0"/>
        </a:spcBef>
        <a:spcAft>
          <a:spcPct val="0"/>
        </a:spcAft>
        <a:defRPr sz="4900">
          <a:solidFill>
            <a:schemeClr val="tx1"/>
          </a:solidFill>
          <a:latin typeface="Calibri" pitchFamily="34" charset="0"/>
        </a:defRPr>
      </a:lvl5pPr>
      <a:lvl6pPr marL="457200" algn="ctr" defTabSz="508000" rtl="0" fontAlgn="base">
        <a:spcBef>
          <a:spcPct val="0"/>
        </a:spcBef>
        <a:spcAft>
          <a:spcPct val="0"/>
        </a:spcAft>
        <a:defRPr sz="4900">
          <a:solidFill>
            <a:schemeClr val="tx1"/>
          </a:solidFill>
          <a:latin typeface="Calibri" pitchFamily="34" charset="0"/>
        </a:defRPr>
      </a:lvl6pPr>
      <a:lvl7pPr marL="914400" algn="ctr" defTabSz="508000" rtl="0" fontAlgn="base">
        <a:spcBef>
          <a:spcPct val="0"/>
        </a:spcBef>
        <a:spcAft>
          <a:spcPct val="0"/>
        </a:spcAft>
        <a:defRPr sz="4900">
          <a:solidFill>
            <a:schemeClr val="tx1"/>
          </a:solidFill>
          <a:latin typeface="Calibri" pitchFamily="34" charset="0"/>
        </a:defRPr>
      </a:lvl7pPr>
      <a:lvl8pPr marL="1371600" algn="ctr" defTabSz="508000" rtl="0" fontAlgn="base">
        <a:spcBef>
          <a:spcPct val="0"/>
        </a:spcBef>
        <a:spcAft>
          <a:spcPct val="0"/>
        </a:spcAft>
        <a:defRPr sz="4900">
          <a:solidFill>
            <a:schemeClr val="tx1"/>
          </a:solidFill>
          <a:latin typeface="Calibri" pitchFamily="34" charset="0"/>
        </a:defRPr>
      </a:lvl8pPr>
      <a:lvl9pPr marL="1828800" algn="ctr" defTabSz="508000" rtl="0" fontAlgn="base">
        <a:spcBef>
          <a:spcPct val="0"/>
        </a:spcBef>
        <a:spcAft>
          <a:spcPct val="0"/>
        </a:spcAft>
        <a:defRPr sz="4900">
          <a:solidFill>
            <a:schemeClr val="tx1"/>
          </a:solidFill>
          <a:latin typeface="Calibri" pitchFamily="34" charset="0"/>
        </a:defRPr>
      </a:lvl9pPr>
    </p:titleStyle>
    <p:bodyStyle>
      <a:lvl1pPr marL="381000" indent="-381000" algn="l" defTabSz="508000" rtl="0" eaLnBrk="0" fontAlgn="base" hangingPunct="0">
        <a:spcBef>
          <a:spcPct val="20000"/>
        </a:spcBef>
        <a:spcAft>
          <a:spcPct val="0"/>
        </a:spcAft>
        <a:buFont typeface="Arial" panose="020B0604020202020204" pitchFamily="34" charset="0"/>
        <a:buChar char="•"/>
        <a:defRPr sz="3600" kern="1200">
          <a:solidFill>
            <a:schemeClr val="tx1"/>
          </a:solidFill>
          <a:latin typeface="+mn-lt"/>
          <a:ea typeface="+mn-ea"/>
          <a:cs typeface="+mn-cs"/>
        </a:defRPr>
      </a:lvl1pPr>
      <a:lvl2pPr marL="827088" indent="-317500" algn="l" defTabSz="508000" rtl="0" eaLnBrk="0" fontAlgn="base" hangingPunct="0">
        <a:spcBef>
          <a:spcPct val="20000"/>
        </a:spcBef>
        <a:spcAft>
          <a:spcPct val="0"/>
        </a:spcAft>
        <a:buFont typeface="Arial" panose="020B0604020202020204" pitchFamily="34" charset="0"/>
        <a:buChar char="–"/>
        <a:defRPr sz="3100" kern="1200">
          <a:solidFill>
            <a:schemeClr val="tx1"/>
          </a:solidFill>
          <a:latin typeface="+mn-lt"/>
          <a:ea typeface="+mn-ea"/>
          <a:cs typeface="+mn-cs"/>
        </a:defRPr>
      </a:lvl2pPr>
      <a:lvl3pPr marL="1273175" indent="-254000" algn="l" defTabSz="508000" rtl="0" eaLnBrk="0" fontAlgn="base" hangingPunct="0">
        <a:spcBef>
          <a:spcPct val="20000"/>
        </a:spcBef>
        <a:spcAft>
          <a:spcPct val="0"/>
        </a:spcAft>
        <a:buFont typeface="Arial" panose="020B0604020202020204" pitchFamily="34" charset="0"/>
        <a:buChar char="•"/>
        <a:defRPr sz="2700" kern="1200">
          <a:solidFill>
            <a:schemeClr val="tx1"/>
          </a:solidFill>
          <a:latin typeface="+mn-lt"/>
          <a:ea typeface="+mn-ea"/>
          <a:cs typeface="+mn-cs"/>
        </a:defRPr>
      </a:lvl3pPr>
      <a:lvl4pPr marL="1782763" indent="-254000" algn="l" defTabSz="508000" rtl="0" eaLnBrk="0" fontAlgn="base" hangingPunct="0">
        <a:spcBef>
          <a:spcPct val="20000"/>
        </a:spcBef>
        <a:spcAft>
          <a:spcPct val="0"/>
        </a:spcAft>
        <a:buFont typeface="Arial" panose="020B0604020202020204" pitchFamily="34" charset="0"/>
        <a:buChar char="–"/>
        <a:defRPr sz="2200" kern="1200">
          <a:solidFill>
            <a:schemeClr val="tx1"/>
          </a:solidFill>
          <a:latin typeface="+mn-lt"/>
          <a:ea typeface="+mn-ea"/>
          <a:cs typeface="+mn-cs"/>
        </a:defRPr>
      </a:lvl4pPr>
      <a:lvl5pPr marL="2292350" indent="-254000" algn="l" defTabSz="508000" rtl="0" eaLnBrk="0" fontAlgn="base" hangingPunct="0">
        <a:spcBef>
          <a:spcPct val="20000"/>
        </a:spcBef>
        <a:spcAft>
          <a:spcPct val="0"/>
        </a:spcAft>
        <a:buFont typeface="Arial" panose="020B0604020202020204" pitchFamily="34" charset="0"/>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salvar.salud.gob.m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4.xml"/><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gif"/><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7.emf"/><Relationship Id="rId4" Type="http://schemas.openxmlformats.org/officeDocument/2006/relationships/package" Target="../embeddings/Hoja_de_c_lculo_de_Microsoft_Excel1.xlsx"/></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2 CuadroTexto"/>
          <p:cNvSpPr txBox="1">
            <a:spLocks noChangeArrowheads="1"/>
          </p:cNvSpPr>
          <p:nvPr/>
        </p:nvSpPr>
        <p:spPr bwMode="auto">
          <a:xfrm>
            <a:off x="-153352" y="-207469"/>
            <a:ext cx="9980612" cy="2134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nchor="ctr">
            <a:spAutoFit/>
          </a:bodyPr>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ctr" eaLnBrk="1" hangingPunct="1">
              <a:defRPr/>
            </a:pPr>
            <a:r>
              <a:rPr lang="es-MX" altLang="es-MX" sz="6600" b="1" dirty="0" smtClean="0">
                <a:solidFill>
                  <a:srgbClr val="990033"/>
                </a:solidFill>
                <a:latin typeface="+mn-lt"/>
                <a:cs typeface="Helvetica" panose="020B0604020202020204" pitchFamily="34" charset="0"/>
              </a:rPr>
              <a:t>Programa VIH, Sida e ITS SLP</a:t>
            </a:r>
          </a:p>
        </p:txBody>
      </p:sp>
      <p:sp>
        <p:nvSpPr>
          <p:cNvPr id="13316" name="1 Título"/>
          <p:cNvSpPr txBox="1">
            <a:spLocks/>
          </p:cNvSpPr>
          <p:nvPr/>
        </p:nvSpPr>
        <p:spPr bwMode="auto">
          <a:xfrm>
            <a:off x="447675" y="2220912"/>
            <a:ext cx="9055100" cy="3936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ctr" eaLnBrk="1" hangingPunct="1">
              <a:defRPr/>
            </a:pPr>
            <a:r>
              <a:rPr lang="es-MX" altLang="es-MX" sz="6600" dirty="0" smtClean="0">
                <a:latin typeface="+mn-lt"/>
                <a:cs typeface="Helvetica" panose="020B0604020202020204" pitchFamily="34" charset="0"/>
              </a:rPr>
              <a:t>Indicadores Caminando a la Excelencia</a:t>
            </a:r>
          </a:p>
          <a:p>
            <a:pPr algn="ctr" eaLnBrk="1" hangingPunct="1">
              <a:defRPr/>
            </a:pPr>
            <a:r>
              <a:rPr lang="es-MX" altLang="es-MX" sz="6600" dirty="0" smtClean="0">
                <a:latin typeface="+mn-lt"/>
                <a:cs typeface="Helvetica" panose="020B0604020202020204" pitchFamily="34" charset="0"/>
              </a:rPr>
              <a:t> 2018</a:t>
            </a:r>
            <a:endParaRPr lang="es-MX" altLang="es-MX" sz="3200" dirty="0" smtClean="0">
              <a:latin typeface="+mn-lt"/>
              <a:cs typeface="Helvetica" panose="020B0604020202020204" pitchFamily="34" charset="0"/>
            </a:endParaRPr>
          </a:p>
          <a:p>
            <a:pPr algn="r" eaLnBrk="1" hangingPunct="1">
              <a:defRPr/>
            </a:pPr>
            <a:r>
              <a:rPr lang="es-MX" altLang="es-MX" sz="3200" dirty="0" smtClean="0">
                <a:latin typeface="+mn-lt"/>
                <a:cs typeface="Helvetica" panose="020B0604020202020204" pitchFamily="34" charset="0"/>
              </a:rPr>
              <a:t>Dra. Claudia Aidé Rodríguez Trejo</a:t>
            </a:r>
          </a:p>
          <a:p>
            <a:pPr algn="r" eaLnBrk="1" hangingPunct="1">
              <a:defRPr/>
            </a:pPr>
            <a:r>
              <a:rPr lang="es-MX" altLang="es-MX" sz="3200" dirty="0" smtClean="0">
                <a:latin typeface="+mn-lt"/>
                <a:cs typeface="Helvetica" panose="020B0604020202020204" pitchFamily="34" charset="0"/>
              </a:rPr>
              <a:t>Coordinadora estatal del programa VIH/Sida e ITS</a:t>
            </a:r>
            <a:endParaRPr lang="es-MX" altLang="es-MX" sz="3200" dirty="0">
              <a:latin typeface="+mn-lt"/>
              <a:cs typeface="Helvetica" panose="020B0604020202020204"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p:cNvPicPr>
            <a:picLocks noGrp="1" noChangeAspect="1"/>
          </p:cNvPicPr>
          <p:nvPr>
            <p:ph idx="1"/>
          </p:nvPr>
        </p:nvPicPr>
        <p:blipFill>
          <a:blip r:embed="rId2"/>
          <a:stretch>
            <a:fillRect/>
          </a:stretch>
        </p:blipFill>
        <p:spPr>
          <a:xfrm>
            <a:off x="213360" y="1097280"/>
            <a:ext cx="9631125" cy="4572000"/>
          </a:xfrm>
          <a:prstGeom prst="rect">
            <a:avLst/>
          </a:prstGeom>
        </p:spPr>
      </p:pic>
    </p:spTree>
    <p:extLst>
      <p:ext uri="{BB962C8B-B14F-4D97-AF65-F5344CB8AC3E}">
        <p14:creationId xmlns:p14="http://schemas.microsoft.com/office/powerpoint/2010/main" val="3795195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173038" y="1590675"/>
            <a:ext cx="9739312" cy="9398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ctr" eaLnBrk="1" hangingPunct="1">
              <a:defRPr/>
            </a:pPr>
            <a:r>
              <a:rPr lang="es-MX" b="1" dirty="0">
                <a:solidFill>
                  <a:schemeClr val="accent6"/>
                </a:solidFill>
                <a:cs typeface="Arial" pitchFamily="34" charset="0"/>
              </a:rPr>
              <a:t>Metodología para obtener primer CD4 registrado en SALVAR de personas con VIH en tratamiento ARV y control sin ARV</a:t>
            </a:r>
            <a:endParaRPr lang="es-ES" altLang="es-MX" b="1" dirty="0">
              <a:solidFill>
                <a:schemeClr val="accent6"/>
              </a:solidFill>
              <a:cs typeface="Arial" pitchFamily="34" charset="0"/>
            </a:endParaRPr>
          </a:p>
        </p:txBody>
      </p:sp>
      <p:sp>
        <p:nvSpPr>
          <p:cNvPr id="31747" name="Rectangle 8"/>
          <p:cNvSpPr>
            <a:spLocks noChangeArrowheads="1"/>
          </p:cNvSpPr>
          <p:nvPr/>
        </p:nvSpPr>
        <p:spPr bwMode="auto">
          <a:xfrm>
            <a:off x="0" y="195263"/>
            <a:ext cx="10085388" cy="10636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ctr" eaLnBrk="1" hangingPunct="1">
              <a:defRPr/>
            </a:pPr>
            <a:r>
              <a:rPr lang="es-ES_tradnl" altLang="es-MX" sz="2800" b="1" dirty="0" smtClean="0">
                <a:solidFill>
                  <a:srgbClr val="A50021"/>
                </a:solidFill>
                <a:latin typeface="+mn-lt"/>
              </a:rPr>
              <a:t>3) Porcentaje de </a:t>
            </a:r>
            <a:r>
              <a:rPr lang="es-MX" altLang="es-MX" sz="2800" b="1" dirty="0" smtClean="0">
                <a:solidFill>
                  <a:srgbClr val="A50021"/>
                </a:solidFill>
                <a:latin typeface="+mn-lt"/>
              </a:rPr>
              <a:t>inicio tardío a TAR</a:t>
            </a:r>
            <a:endParaRPr lang="es-MX" altLang="es-MX" sz="2800" b="1" dirty="0" smtClean="0">
              <a:solidFill>
                <a:schemeClr val="accent2"/>
              </a:solidFill>
              <a:latin typeface="+mn-lt"/>
            </a:endParaRPr>
          </a:p>
          <a:p>
            <a:pPr algn="ctr" eaLnBrk="1" hangingPunct="1">
              <a:defRPr/>
            </a:pPr>
            <a:r>
              <a:rPr lang="es-MX" altLang="es-MX" sz="2800" b="1" dirty="0" smtClean="0">
                <a:solidFill>
                  <a:srgbClr val="A50021"/>
                </a:solidFill>
                <a:latin typeface="+mn-lt"/>
              </a:rPr>
              <a:t/>
            </a:r>
            <a:br>
              <a:rPr lang="es-MX" altLang="es-MX" sz="2800" b="1" dirty="0" smtClean="0">
                <a:solidFill>
                  <a:srgbClr val="A50021"/>
                </a:solidFill>
                <a:latin typeface="+mn-lt"/>
              </a:rPr>
            </a:br>
            <a:r>
              <a:rPr lang="es-ES" altLang="es-MX" sz="2800" i="1" dirty="0" smtClean="0">
                <a:solidFill>
                  <a:srgbClr val="A50021"/>
                </a:solidFill>
                <a:latin typeface="+mn-lt"/>
              </a:rPr>
              <a:t>Ficha técnica del indicador</a:t>
            </a:r>
            <a:r>
              <a:rPr lang="es-ES" altLang="es-MX" sz="2800" dirty="0" smtClean="0">
                <a:solidFill>
                  <a:srgbClr val="A50021"/>
                </a:solidFill>
                <a:latin typeface="+mn-lt"/>
              </a:rPr>
              <a:t>  </a:t>
            </a:r>
            <a:r>
              <a:rPr lang="es-ES" altLang="es-MX" sz="2800" i="1" dirty="0" smtClean="0">
                <a:solidFill>
                  <a:srgbClr val="A50021"/>
                </a:solidFill>
                <a:latin typeface="+mn-lt"/>
              </a:rPr>
              <a:t>III</a:t>
            </a:r>
          </a:p>
        </p:txBody>
      </p:sp>
      <p:sp>
        <p:nvSpPr>
          <p:cNvPr id="31748" name="CuadroTexto 4"/>
          <p:cNvSpPr txBox="1">
            <a:spLocks noChangeArrowheads="1"/>
          </p:cNvSpPr>
          <p:nvPr/>
        </p:nvSpPr>
        <p:spPr bwMode="auto">
          <a:xfrm>
            <a:off x="506413" y="2743200"/>
            <a:ext cx="9650412"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000">
                <a:solidFill>
                  <a:schemeClr val="tx1"/>
                </a:solidFill>
                <a:latin typeface="Calibri" panose="020F0502020204030204" pitchFamily="34" charset="0"/>
                <a:cs typeface="Arial" panose="020B0604020202020204" pitchFamily="34" charset="0"/>
              </a:defRPr>
            </a:lvl1pPr>
            <a:lvl2pPr>
              <a:defRPr sz="2000">
                <a:solidFill>
                  <a:schemeClr val="tx1"/>
                </a:solidFill>
                <a:latin typeface="Calibri" panose="020F0502020204030204" pitchFamily="34" charset="0"/>
                <a:cs typeface="Arial" panose="020B0604020202020204" pitchFamily="34" charset="0"/>
              </a:defRPr>
            </a:lvl2pPr>
            <a:lvl3pPr>
              <a:defRPr sz="2000">
                <a:solidFill>
                  <a:schemeClr val="tx1"/>
                </a:solidFill>
                <a:latin typeface="Calibri" panose="020F0502020204030204" pitchFamily="34" charset="0"/>
                <a:cs typeface="Arial" panose="020B0604020202020204" pitchFamily="34" charset="0"/>
              </a:defRPr>
            </a:lvl3pPr>
            <a:lvl4pPr>
              <a:defRPr sz="2000">
                <a:solidFill>
                  <a:schemeClr val="tx1"/>
                </a:solidFill>
                <a:latin typeface="Calibri" panose="020F0502020204030204" pitchFamily="34" charset="0"/>
                <a:cs typeface="Arial" panose="020B0604020202020204" pitchFamily="34" charset="0"/>
              </a:defRPr>
            </a:lvl4pPr>
            <a:lvl5pPr>
              <a:defRPr sz="2000">
                <a:solidFill>
                  <a:schemeClr val="tx1"/>
                </a:solidFill>
                <a:latin typeface="Calibri" panose="020F0502020204030204" pitchFamily="34" charset="0"/>
                <a:cs typeface="Arial" panose="020B0604020202020204" pitchFamily="34" charset="0"/>
              </a:defRPr>
            </a:lvl5pPr>
            <a:lvl6pPr marL="2493963" indent="-207963"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51163" indent="-207963"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08363" indent="-207963"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65563" indent="-207963"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buFont typeface="Calibri" panose="020F0502020204030204" pitchFamily="34" charset="0"/>
              <a:buAutoNum type="arabicPeriod"/>
              <a:defRPr/>
            </a:pPr>
            <a:r>
              <a:rPr lang="es-MX" altLang="es-MX" dirty="0" smtClean="0">
                <a:latin typeface="+mn-lt"/>
              </a:rPr>
              <a:t>Iniciar sesión en </a:t>
            </a:r>
            <a:r>
              <a:rPr lang="es-MX" altLang="es-MX" dirty="0" smtClean="0">
                <a:latin typeface="+mn-lt"/>
                <a:hlinkClick r:id="rId3"/>
              </a:rPr>
              <a:t>www.salvar.salud.gob.mx</a:t>
            </a:r>
            <a:endParaRPr lang="es-MX" altLang="es-MX" dirty="0" smtClean="0">
              <a:latin typeface="+mn-lt"/>
            </a:endParaRPr>
          </a:p>
          <a:p>
            <a:pPr>
              <a:buFont typeface="Calibri" panose="020F0502020204030204" pitchFamily="34" charset="0"/>
              <a:buAutoNum type="arabicPeriod"/>
              <a:defRPr/>
            </a:pPr>
            <a:r>
              <a:rPr lang="es-MX" altLang="es-MX" dirty="0" smtClean="0">
                <a:latin typeface="+mn-lt"/>
              </a:rPr>
              <a:t>Reportes fijos y personalizados </a:t>
            </a:r>
            <a:r>
              <a:rPr lang="es-MX" altLang="es-MX" dirty="0" smtClean="0">
                <a:latin typeface="+mn-lt"/>
                <a:sym typeface="Wingdings 3" panose="05040102010807070707" pitchFamily="18" charset="2"/>
              </a:rPr>
              <a:t>Reportes CENSIDA</a:t>
            </a:r>
          </a:p>
          <a:p>
            <a:pPr>
              <a:buFont typeface="Calibri" panose="020F0502020204030204" pitchFamily="34" charset="0"/>
              <a:buAutoNum type="arabicPeriod"/>
              <a:defRPr/>
            </a:pPr>
            <a:r>
              <a:rPr lang="es-MX" altLang="es-MX" dirty="0" smtClean="0">
                <a:latin typeface="+mn-lt"/>
                <a:sym typeface="Wingdings 3" panose="05040102010807070707" pitchFamily="18" charset="2"/>
              </a:rPr>
              <a:t>Reporte para seguimiento del indicador CD4</a:t>
            </a:r>
            <a:r>
              <a:rPr lang="es-MX" altLang="es-MX" dirty="0" smtClean="0">
                <a:latin typeface="+mn-lt"/>
              </a:rPr>
              <a:t> </a:t>
            </a:r>
            <a:r>
              <a:rPr lang="es-MX" altLang="es-MX" dirty="0" smtClean="0">
                <a:latin typeface="+mn-lt"/>
                <a:sym typeface="Wingdings 3" panose="05040102010807070707" pitchFamily="18" charset="2"/>
              </a:rPr>
              <a:t> Hoja de cálculo</a:t>
            </a:r>
          </a:p>
          <a:p>
            <a:pPr>
              <a:buFont typeface="Calibri" panose="020F0502020204030204" pitchFamily="34" charset="0"/>
              <a:buAutoNum type="arabicPeriod"/>
              <a:defRPr/>
            </a:pPr>
            <a:endParaRPr lang="es-MX" altLang="es-MX" dirty="0" smtClean="0">
              <a:latin typeface="+mn-lt"/>
            </a:endParaRPr>
          </a:p>
        </p:txBody>
      </p:sp>
      <p:grpSp>
        <p:nvGrpSpPr>
          <p:cNvPr id="37893" name="Grupo 6"/>
          <p:cNvGrpSpPr>
            <a:grpSpLocks/>
          </p:cNvGrpSpPr>
          <p:nvPr/>
        </p:nvGrpSpPr>
        <p:grpSpPr bwMode="auto">
          <a:xfrm>
            <a:off x="-7938" y="4256088"/>
            <a:ext cx="10085388" cy="2589212"/>
            <a:chOff x="0" y="2144514"/>
            <a:chExt cx="10085388" cy="2561512"/>
          </a:xfrm>
        </p:grpSpPr>
        <p:pic>
          <p:nvPicPr>
            <p:cNvPr id="37895" name="Imagen 7"/>
            <p:cNvPicPr>
              <a:picLocks noChangeAspect="1"/>
            </p:cNvPicPr>
            <p:nvPr/>
          </p:nvPicPr>
          <p:blipFill>
            <a:blip r:embed="rId4">
              <a:extLst>
                <a:ext uri="{28A0092B-C50C-407E-A947-70E740481C1C}">
                  <a14:useLocalDpi xmlns:a14="http://schemas.microsoft.com/office/drawing/2010/main" val="0"/>
                </a:ext>
              </a:extLst>
            </a:blip>
            <a:srcRect l="781" t="8002" b="47200"/>
            <a:stretch>
              <a:fillRect/>
            </a:stretch>
          </p:blipFill>
          <p:spPr bwMode="auto">
            <a:xfrm>
              <a:off x="0" y="2144514"/>
              <a:ext cx="10085388" cy="256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p:cNvSpPr/>
            <p:nvPr/>
          </p:nvSpPr>
          <p:spPr>
            <a:xfrm>
              <a:off x="866776" y="3152786"/>
              <a:ext cx="3959225" cy="504135"/>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grpSp>
      <p:pic>
        <p:nvPicPr>
          <p:cNvPr id="37894" name="Picture 8" descr="http://vanguardiamanantialinformativo.com/pres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932863" y="6313488"/>
            <a:ext cx="1152525"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Imagen 5"/>
          <p:cNvPicPr>
            <a:picLocks noChangeAspect="1"/>
          </p:cNvPicPr>
          <p:nvPr/>
        </p:nvPicPr>
        <p:blipFill>
          <a:blip r:embed="rId3">
            <a:extLst>
              <a:ext uri="{28A0092B-C50C-407E-A947-70E740481C1C}">
                <a14:useLocalDpi xmlns:a14="http://schemas.microsoft.com/office/drawing/2010/main" val="0"/>
              </a:ext>
            </a:extLst>
          </a:blip>
          <a:srcRect l="64569" t="22002" r="17319" b="50700"/>
          <a:stretch>
            <a:fillRect/>
          </a:stretch>
        </p:blipFill>
        <p:spPr bwMode="auto">
          <a:xfrm>
            <a:off x="290513" y="3167063"/>
            <a:ext cx="3311525"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CuadroTexto 1"/>
          <p:cNvSpPr txBox="1">
            <a:spLocks noChangeArrowheads="1"/>
          </p:cNvSpPr>
          <p:nvPr/>
        </p:nvSpPr>
        <p:spPr bwMode="auto">
          <a:xfrm>
            <a:off x="290513" y="2316163"/>
            <a:ext cx="957738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000">
                <a:solidFill>
                  <a:schemeClr val="tx1"/>
                </a:solidFill>
                <a:latin typeface="Calibri" panose="020F0502020204030204" pitchFamily="34" charset="0"/>
                <a:cs typeface="Arial" panose="020B0604020202020204" pitchFamily="34" charset="0"/>
              </a:defRPr>
            </a:lvl1pPr>
            <a:lvl2pPr>
              <a:defRPr sz="2000">
                <a:solidFill>
                  <a:schemeClr val="tx1"/>
                </a:solidFill>
                <a:latin typeface="Calibri" panose="020F0502020204030204" pitchFamily="34" charset="0"/>
                <a:cs typeface="Arial" panose="020B0604020202020204" pitchFamily="34" charset="0"/>
              </a:defRPr>
            </a:lvl2pPr>
            <a:lvl3pPr>
              <a:defRPr sz="2000">
                <a:solidFill>
                  <a:schemeClr val="tx1"/>
                </a:solidFill>
                <a:latin typeface="Calibri" panose="020F0502020204030204" pitchFamily="34" charset="0"/>
                <a:cs typeface="Arial" panose="020B0604020202020204" pitchFamily="34" charset="0"/>
              </a:defRPr>
            </a:lvl3pPr>
            <a:lvl4pPr>
              <a:defRPr sz="2000">
                <a:solidFill>
                  <a:schemeClr val="tx1"/>
                </a:solidFill>
                <a:latin typeface="Calibri" panose="020F0502020204030204" pitchFamily="34" charset="0"/>
                <a:cs typeface="Arial" panose="020B0604020202020204" pitchFamily="34" charset="0"/>
              </a:defRPr>
            </a:lvl4pPr>
            <a:lvl5pPr>
              <a:defRPr sz="2000">
                <a:solidFill>
                  <a:schemeClr val="tx1"/>
                </a:solidFill>
                <a:latin typeface="Calibri" panose="020F0502020204030204" pitchFamily="34" charset="0"/>
                <a:cs typeface="Arial" panose="020B0604020202020204" pitchFamily="34" charset="0"/>
              </a:defRPr>
            </a:lvl5pPr>
            <a:lvl6pPr marL="2493963" indent="-207963"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51163" indent="-207963"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08363" indent="-207963"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65563" indent="-207963"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just">
              <a:buFont typeface="Calibri" panose="020F0502020204030204" pitchFamily="34" charset="0"/>
              <a:buAutoNum type="arabicPeriod" startAt="4"/>
              <a:defRPr/>
            </a:pPr>
            <a:r>
              <a:rPr lang="es-MX" altLang="es-MX" smtClean="0">
                <a:latin typeface="+mn-lt"/>
                <a:sym typeface="Wingdings 3" panose="05040102010807070707" pitchFamily="18" charset="2"/>
              </a:rPr>
              <a:t>Filtrar: </a:t>
            </a:r>
            <a:r>
              <a:rPr lang="es-MX" altLang="es-MX" b="1" smtClean="0">
                <a:latin typeface="+mn-lt"/>
                <a:sym typeface="Wingdings 3" panose="05040102010807070707" pitchFamily="18" charset="2"/>
              </a:rPr>
              <a:t>Diferencia entre la “Fecha de inicio de primer esquema y fecha de toma de primer CD4 </a:t>
            </a:r>
            <a:r>
              <a:rPr lang="es-MX" altLang="es-MX" smtClean="0">
                <a:latin typeface="+mn-lt"/>
                <a:sym typeface="Wingdings 3" panose="05040102010807070707" pitchFamily="18" charset="2"/>
              </a:rPr>
              <a:t>filtros de números Menor que… -30</a:t>
            </a:r>
          </a:p>
        </p:txBody>
      </p:sp>
      <p:sp>
        <p:nvSpPr>
          <p:cNvPr id="9" name="Rectangle 4"/>
          <p:cNvSpPr>
            <a:spLocks noChangeArrowheads="1"/>
          </p:cNvSpPr>
          <p:nvPr/>
        </p:nvSpPr>
        <p:spPr bwMode="auto">
          <a:xfrm>
            <a:off x="290513" y="1592263"/>
            <a:ext cx="9577387" cy="738187"/>
          </a:xfrm>
          <a:prstGeom prst="rect">
            <a:avLst/>
          </a:prstGeom>
          <a:noFill/>
          <a:ln>
            <a:noFill/>
          </a:ln>
          <a:extLst/>
        </p:spPr>
        <p:txBody>
          <a:bodyPr lIns="101882" tIns="50941" rIns="101882" bIns="50941" anchor="ctr"/>
          <a:lstStyle>
            <a:lvl1pPr>
              <a:defRPr sz="2000">
                <a:solidFill>
                  <a:schemeClr val="tx1"/>
                </a:solidFill>
                <a:latin typeface="Calibri" panose="020F0502020204030204" pitchFamily="34" charset="0"/>
              </a:defRPr>
            </a:lvl1pPr>
            <a:lvl2pPr marL="742950" indent="-285750">
              <a:defRPr sz="2000">
                <a:solidFill>
                  <a:schemeClr val="tx1"/>
                </a:solidFill>
                <a:latin typeface="Calibri" panose="020F0502020204030204" pitchFamily="34" charset="0"/>
              </a:defRPr>
            </a:lvl2pPr>
            <a:lvl3pPr marL="1143000" indent="-228600">
              <a:defRPr sz="2000">
                <a:solidFill>
                  <a:schemeClr val="tx1"/>
                </a:solidFill>
                <a:latin typeface="Calibri" panose="020F0502020204030204" pitchFamily="34" charset="0"/>
              </a:defRPr>
            </a:lvl3pPr>
            <a:lvl4pPr marL="1600200" indent="-228600">
              <a:defRPr sz="2000">
                <a:solidFill>
                  <a:schemeClr val="tx1"/>
                </a:solidFill>
                <a:latin typeface="Calibri" panose="020F0502020204030204" pitchFamily="34" charset="0"/>
              </a:defRPr>
            </a:lvl4pPr>
            <a:lvl5pPr marL="2057400" indent="-228600">
              <a:defRPr sz="2000">
                <a:solidFill>
                  <a:schemeClr val="tx1"/>
                </a:solidFill>
                <a:latin typeface="Calibri" panose="020F050202020403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defRPr>
            </a:lvl9pPr>
          </a:lstStyle>
          <a:p>
            <a:pPr algn="just" eaLnBrk="1" hangingPunct="1">
              <a:defRPr/>
            </a:pPr>
            <a:r>
              <a:rPr lang="es-MX" altLang="es-MX" b="1" dirty="0" smtClean="0">
                <a:solidFill>
                  <a:schemeClr val="accent6"/>
                </a:solidFill>
                <a:latin typeface="+mn-lt"/>
              </a:rPr>
              <a:t>Criterio de exclusión: personas con más de 30 días en tratamiento al momento del primer CD4 con resultado entre ≥ 200 Y ≤350</a:t>
            </a:r>
            <a:endParaRPr lang="es-ES" altLang="es-MX" b="1" dirty="0">
              <a:solidFill>
                <a:schemeClr val="accent6"/>
              </a:solidFill>
              <a:latin typeface="+mn-lt"/>
            </a:endParaRPr>
          </a:p>
        </p:txBody>
      </p:sp>
      <p:sp>
        <p:nvSpPr>
          <p:cNvPr id="11" name="CuadroTexto 10"/>
          <p:cNvSpPr txBox="1"/>
          <p:nvPr/>
        </p:nvSpPr>
        <p:spPr>
          <a:xfrm>
            <a:off x="6437313" y="4543425"/>
            <a:ext cx="3311525" cy="3168650"/>
          </a:xfrm>
          <a:prstGeom prst="rect">
            <a:avLst/>
          </a:prstGeom>
          <a:solidFill>
            <a:schemeClr val="bg1"/>
          </a:solidFill>
        </p:spPr>
        <p:txBody>
          <a:bodyPr>
            <a:spAutoFit/>
          </a:bodyPr>
          <a:lstStyle/>
          <a:p>
            <a:pPr>
              <a:defRPr/>
            </a:pPr>
            <a:r>
              <a:rPr lang="es-MX" dirty="0">
                <a:latin typeface="+mn-lt"/>
                <a:sym typeface="Wingdings 3" panose="05040102010807070707" pitchFamily="18" charset="2"/>
              </a:rPr>
              <a:t>	filtros de números 	Entre… </a:t>
            </a:r>
          </a:p>
          <a:p>
            <a:pPr>
              <a:defRPr/>
            </a:pPr>
            <a:r>
              <a:rPr lang="es-MX" dirty="0">
                <a:latin typeface="+mn-lt"/>
                <a:sym typeface="Wingdings 3" panose="05040102010807070707" pitchFamily="18" charset="2"/>
              </a:rPr>
              <a:t>	es mayor o igual a 200</a:t>
            </a:r>
          </a:p>
          <a:p>
            <a:pPr>
              <a:defRPr/>
            </a:pPr>
            <a:r>
              <a:rPr lang="es-MX" dirty="0">
                <a:latin typeface="+mn-lt"/>
                <a:sym typeface="Wingdings 3" panose="05040102010807070707" pitchFamily="18" charset="2"/>
              </a:rPr>
              <a:t>	es menor o igual a 350</a:t>
            </a:r>
          </a:p>
          <a:p>
            <a:pPr>
              <a:defRPr/>
            </a:pPr>
            <a:endParaRPr lang="es-MX" dirty="0">
              <a:latin typeface="+mn-lt"/>
              <a:sym typeface="Wingdings 3" panose="05040102010807070707" pitchFamily="18" charset="2"/>
            </a:endParaRPr>
          </a:p>
          <a:p>
            <a:pPr>
              <a:defRPr/>
            </a:pPr>
            <a:endParaRPr lang="es-MX" dirty="0">
              <a:latin typeface="+mn-lt"/>
              <a:sym typeface="Wingdings 3" panose="05040102010807070707" pitchFamily="18" charset="2"/>
            </a:endParaRPr>
          </a:p>
          <a:p>
            <a:pPr>
              <a:defRPr/>
            </a:pPr>
            <a:endParaRPr lang="es-MX" dirty="0">
              <a:latin typeface="+mn-lt"/>
              <a:sym typeface="Wingdings 3" panose="05040102010807070707" pitchFamily="18" charset="2"/>
            </a:endParaRPr>
          </a:p>
          <a:p>
            <a:pPr>
              <a:defRPr/>
            </a:pPr>
            <a:r>
              <a:rPr lang="es-MX" dirty="0">
                <a:latin typeface="+mn-lt"/>
                <a:sym typeface="Wingdings 3" panose="05040102010807070707" pitchFamily="18" charset="2"/>
              </a:rPr>
              <a:t> </a:t>
            </a:r>
            <a:r>
              <a:rPr lang="es-MX" dirty="0">
                <a:latin typeface="+mn-lt"/>
              </a:rPr>
              <a:t> </a:t>
            </a:r>
            <a:endParaRPr lang="es-MX" dirty="0">
              <a:latin typeface="+mn-lt"/>
              <a:sym typeface="Wingdings 3" panose="05040102010807070707" pitchFamily="18" charset="2"/>
            </a:endParaRPr>
          </a:p>
          <a:p>
            <a:pPr marL="457200" indent="-457200">
              <a:buFont typeface="+mj-lt"/>
              <a:buAutoNum type="arabicPeriod"/>
              <a:defRPr/>
            </a:pPr>
            <a:endParaRPr lang="es-MX" dirty="0">
              <a:latin typeface="+mn-lt"/>
            </a:endParaRPr>
          </a:p>
          <a:p>
            <a:pPr marL="457200" indent="-457200">
              <a:buFont typeface="+mj-lt"/>
              <a:buAutoNum type="arabicPeriod"/>
              <a:defRPr/>
            </a:pPr>
            <a:endParaRPr lang="es-MX" dirty="0">
              <a:latin typeface="+mn-lt"/>
            </a:endParaRPr>
          </a:p>
        </p:txBody>
      </p:sp>
      <p:sp>
        <p:nvSpPr>
          <p:cNvPr id="8" name="Cruz 7"/>
          <p:cNvSpPr/>
          <p:nvPr/>
        </p:nvSpPr>
        <p:spPr>
          <a:xfrm>
            <a:off x="4862513" y="3600450"/>
            <a:ext cx="720725" cy="728663"/>
          </a:xfrm>
          <a:prstGeom prst="plus">
            <a:avLst>
              <a:gd name="adj" fmla="val 33399"/>
            </a:avLst>
          </a:prstGeom>
          <a:solidFill>
            <a:schemeClr val="tx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39943" name="Imagen 13"/>
          <p:cNvPicPr>
            <a:picLocks noChangeAspect="1"/>
          </p:cNvPicPr>
          <p:nvPr/>
        </p:nvPicPr>
        <p:blipFill>
          <a:blip r:embed="rId4">
            <a:extLst>
              <a:ext uri="{28A0092B-C50C-407E-A947-70E740481C1C}">
                <a14:useLocalDpi xmlns:a14="http://schemas.microsoft.com/office/drawing/2010/main" val="0"/>
              </a:ext>
            </a:extLst>
          </a:blip>
          <a:srcRect l="43700" t="22002" r="38580" b="50700"/>
          <a:stretch>
            <a:fillRect/>
          </a:stretch>
        </p:blipFill>
        <p:spPr bwMode="auto">
          <a:xfrm>
            <a:off x="3602038" y="4424363"/>
            <a:ext cx="3240087" cy="280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00" name="Rectángulo 14"/>
          <p:cNvSpPr>
            <a:spLocks noChangeArrowheads="1"/>
          </p:cNvSpPr>
          <p:nvPr/>
        </p:nvSpPr>
        <p:spPr bwMode="auto">
          <a:xfrm>
            <a:off x="6175375" y="3889375"/>
            <a:ext cx="3584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es-MX" altLang="es-MX">
                <a:latin typeface="+mn-lt"/>
                <a:sym typeface="Wingdings 3" panose="05040102010807070707" pitchFamily="18" charset="2"/>
              </a:rPr>
              <a:t>Filtrar: </a:t>
            </a:r>
            <a:r>
              <a:rPr lang="es-MX" altLang="es-MX" b="1">
                <a:latin typeface="+mn-lt"/>
                <a:sym typeface="Wingdings 3" panose="05040102010807070707" pitchFamily="18" charset="2"/>
              </a:rPr>
              <a:t>Resultado de primer CD4</a:t>
            </a:r>
          </a:p>
        </p:txBody>
      </p:sp>
      <p:sp>
        <p:nvSpPr>
          <p:cNvPr id="33801" name="Rectángulo 15"/>
          <p:cNvSpPr>
            <a:spLocks noChangeArrowheads="1"/>
          </p:cNvSpPr>
          <p:nvPr/>
        </p:nvSpPr>
        <p:spPr bwMode="auto">
          <a:xfrm>
            <a:off x="7177088" y="6175375"/>
            <a:ext cx="257175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es-MX" altLang="es-MX" b="1">
                <a:solidFill>
                  <a:srgbClr val="FF0000"/>
                </a:solidFill>
                <a:latin typeface="+mn-lt"/>
                <a:sym typeface="Wingdings 3" panose="05040102010807070707" pitchFamily="18" charset="2"/>
              </a:rPr>
              <a:t>ELIMINAR REGISTROS CON ESTOS CRITERIOS</a:t>
            </a:r>
          </a:p>
        </p:txBody>
      </p:sp>
      <p:sp>
        <p:nvSpPr>
          <p:cNvPr id="12" name="Rectangle 8"/>
          <p:cNvSpPr>
            <a:spLocks noChangeArrowheads="1"/>
          </p:cNvSpPr>
          <p:nvPr/>
        </p:nvSpPr>
        <p:spPr bwMode="auto">
          <a:xfrm>
            <a:off x="0" y="195263"/>
            <a:ext cx="10085388" cy="10636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ctr" eaLnBrk="1" hangingPunct="1">
              <a:defRPr/>
            </a:pPr>
            <a:r>
              <a:rPr lang="es-ES_tradnl" altLang="es-MX" sz="2800" b="1" dirty="0" smtClean="0">
                <a:solidFill>
                  <a:srgbClr val="A50021"/>
                </a:solidFill>
                <a:latin typeface="+mn-lt"/>
              </a:rPr>
              <a:t>3) Porcentaje de </a:t>
            </a:r>
            <a:r>
              <a:rPr lang="es-MX" altLang="es-MX" sz="2800" b="1" dirty="0" smtClean="0">
                <a:solidFill>
                  <a:srgbClr val="A50021"/>
                </a:solidFill>
                <a:latin typeface="+mn-lt"/>
              </a:rPr>
              <a:t>inicio tardío a TAR</a:t>
            </a:r>
            <a:endParaRPr lang="es-MX" altLang="es-MX" sz="2800" b="1" dirty="0" smtClean="0">
              <a:solidFill>
                <a:schemeClr val="accent2"/>
              </a:solidFill>
              <a:latin typeface="+mn-lt"/>
            </a:endParaRPr>
          </a:p>
          <a:p>
            <a:pPr algn="ctr" eaLnBrk="1" hangingPunct="1">
              <a:defRPr/>
            </a:pPr>
            <a:r>
              <a:rPr lang="es-MX" altLang="es-MX" sz="2800" b="1" dirty="0" smtClean="0">
                <a:solidFill>
                  <a:srgbClr val="A50021"/>
                </a:solidFill>
                <a:latin typeface="+mn-lt"/>
              </a:rPr>
              <a:t/>
            </a:r>
            <a:br>
              <a:rPr lang="es-MX" altLang="es-MX" sz="2800" b="1" dirty="0" smtClean="0">
                <a:solidFill>
                  <a:srgbClr val="A50021"/>
                </a:solidFill>
                <a:latin typeface="+mn-lt"/>
              </a:rPr>
            </a:br>
            <a:r>
              <a:rPr lang="es-ES" altLang="es-MX" sz="2800" i="1" dirty="0" smtClean="0">
                <a:solidFill>
                  <a:srgbClr val="A50021"/>
                </a:solidFill>
                <a:latin typeface="+mn-lt"/>
              </a:rPr>
              <a:t>Ficha técnica del indicador</a:t>
            </a:r>
            <a:r>
              <a:rPr lang="es-ES" altLang="es-MX" sz="2800" dirty="0" smtClean="0">
                <a:solidFill>
                  <a:srgbClr val="A50021"/>
                </a:solidFill>
                <a:latin typeface="+mn-lt"/>
              </a:rPr>
              <a:t>  </a:t>
            </a:r>
            <a:r>
              <a:rPr lang="es-ES" altLang="es-MX" sz="2800" i="1" dirty="0" smtClean="0">
                <a:solidFill>
                  <a:srgbClr val="A50021"/>
                </a:solidFill>
                <a:latin typeface="+mn-lt"/>
              </a:rPr>
              <a:t>IV</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84175" y="1754188"/>
            <a:ext cx="9290050" cy="3848100"/>
          </a:xfrm>
          <a:prstGeom prst="rect">
            <a:avLst/>
          </a:prstGeom>
          <a:noFill/>
        </p:spPr>
        <p:txBody>
          <a:bodyPr>
            <a:spAutoFit/>
          </a:bodyPr>
          <a:lstStyle/>
          <a:p>
            <a:pPr>
              <a:defRPr/>
            </a:pPr>
            <a:r>
              <a:rPr lang="es-MX" altLang="es-MX" sz="2400" b="1" dirty="0">
                <a:solidFill>
                  <a:srgbClr val="6B9F25"/>
                </a:solidFill>
                <a:latin typeface="+mn-lt"/>
              </a:rPr>
              <a:t>Denominador:</a:t>
            </a:r>
            <a:endParaRPr lang="es-ES" altLang="es-MX" sz="2400" b="1" dirty="0">
              <a:solidFill>
                <a:srgbClr val="6B9F25"/>
              </a:solidFill>
              <a:latin typeface="+mn-lt"/>
            </a:endParaRPr>
          </a:p>
          <a:p>
            <a:pPr marL="457200" indent="-457200">
              <a:buFont typeface="+mj-lt"/>
              <a:buAutoNum type="arabicPeriod" startAt="5"/>
              <a:defRPr/>
            </a:pPr>
            <a:endParaRPr lang="es-MX" dirty="0">
              <a:latin typeface="+mn-lt"/>
            </a:endParaRPr>
          </a:p>
          <a:p>
            <a:pPr marL="457200" indent="-457200">
              <a:buFont typeface="+mj-lt"/>
              <a:buAutoNum type="arabicPeriod" startAt="5"/>
              <a:defRPr/>
            </a:pPr>
            <a:r>
              <a:rPr lang="es-MX" dirty="0">
                <a:latin typeface="+mn-lt"/>
              </a:rPr>
              <a:t>Filtrar TIPO DE PACIENTE </a:t>
            </a:r>
            <a:r>
              <a:rPr lang="es-MX" dirty="0">
                <a:latin typeface="+mn-lt"/>
                <a:sym typeface="Wingdings 3" panose="05040102010807070707" pitchFamily="18" charset="2"/>
              </a:rPr>
              <a:t>PACIENTE EN CONTROL SIN ARV + PACIENTE EN TRATAMIENTO ARV</a:t>
            </a:r>
          </a:p>
          <a:p>
            <a:pPr marL="457200" indent="-457200">
              <a:buFont typeface="+mj-lt"/>
              <a:buAutoNum type="arabicPeriod" startAt="5"/>
              <a:defRPr/>
            </a:pPr>
            <a:endParaRPr lang="es-MX" dirty="0">
              <a:latin typeface="+mn-lt"/>
              <a:sym typeface="Wingdings 3" panose="05040102010807070707" pitchFamily="18" charset="2"/>
            </a:endParaRPr>
          </a:p>
          <a:p>
            <a:pPr marL="457200" indent="-457200">
              <a:buFont typeface="+mj-lt"/>
              <a:buAutoNum type="arabicPeriod" startAt="5"/>
              <a:defRPr/>
            </a:pPr>
            <a:r>
              <a:rPr lang="es-MX" dirty="0">
                <a:latin typeface="+mn-lt"/>
                <a:sym typeface="Wingdings 3" panose="05040102010807070707" pitchFamily="18" charset="2"/>
              </a:rPr>
              <a:t>Filtrar FECHA DE ALTA EN EL SISTEMA SALVAR  2016</a:t>
            </a:r>
            <a:r>
              <a:rPr lang="es-MX" i="1" dirty="0">
                <a:latin typeface="+mn-lt"/>
                <a:sym typeface="Wingdings 3" panose="05040102010807070707" pitchFamily="18" charset="2"/>
              </a:rPr>
              <a:t> (periodo del indicador)</a:t>
            </a:r>
          </a:p>
          <a:p>
            <a:pPr marL="457200" indent="-457200">
              <a:buFont typeface="+mj-lt"/>
              <a:buAutoNum type="arabicPeriod" startAt="5"/>
              <a:defRPr/>
            </a:pPr>
            <a:endParaRPr lang="es-MX" i="1" dirty="0">
              <a:latin typeface="+mn-lt"/>
              <a:sym typeface="Wingdings 3" panose="05040102010807070707" pitchFamily="18" charset="2"/>
            </a:endParaRPr>
          </a:p>
          <a:p>
            <a:pPr marL="457200" indent="-457200">
              <a:buFont typeface="+mj-lt"/>
              <a:buAutoNum type="arabicPeriod" startAt="5"/>
              <a:defRPr/>
            </a:pPr>
            <a:r>
              <a:rPr lang="es-MX" dirty="0">
                <a:latin typeface="+mn-lt"/>
                <a:sym typeface="Wingdings 3" panose="05040102010807070707" pitchFamily="18" charset="2"/>
              </a:rPr>
              <a:t>Filtrar FECHA DE TOMA DE PRIMER CD4 2016</a:t>
            </a:r>
            <a:r>
              <a:rPr lang="es-MX" i="1" dirty="0">
                <a:latin typeface="+mn-lt"/>
                <a:sym typeface="Wingdings 3" panose="05040102010807070707" pitchFamily="18" charset="2"/>
              </a:rPr>
              <a:t> (periodo del indicador)</a:t>
            </a:r>
          </a:p>
          <a:p>
            <a:pPr>
              <a:defRPr/>
            </a:pPr>
            <a:endParaRPr lang="es-MX" dirty="0">
              <a:latin typeface="+mn-lt"/>
              <a:sym typeface="Wingdings 3" panose="05040102010807070707" pitchFamily="18" charset="2"/>
            </a:endParaRPr>
          </a:p>
          <a:p>
            <a:pPr>
              <a:defRPr/>
            </a:pPr>
            <a:endParaRPr lang="es-MX" dirty="0">
              <a:latin typeface="+mn-lt"/>
              <a:sym typeface="Wingdings 3" panose="05040102010807070707" pitchFamily="18" charset="2"/>
            </a:endParaRPr>
          </a:p>
          <a:p>
            <a:pPr>
              <a:defRPr/>
            </a:pPr>
            <a:r>
              <a:rPr lang="es-MX" dirty="0">
                <a:latin typeface="+mn-lt"/>
                <a:sym typeface="Wingdings 3" panose="05040102010807070707" pitchFamily="18" charset="2"/>
              </a:rPr>
              <a:t> </a:t>
            </a:r>
            <a:r>
              <a:rPr lang="es-MX" dirty="0">
                <a:latin typeface="+mn-lt"/>
              </a:rPr>
              <a:t> </a:t>
            </a:r>
            <a:endParaRPr lang="es-MX" dirty="0">
              <a:latin typeface="+mn-lt"/>
              <a:sym typeface="Wingdings 3" panose="05040102010807070707" pitchFamily="18" charset="2"/>
            </a:endParaRPr>
          </a:p>
          <a:p>
            <a:pPr marL="457200" indent="-457200">
              <a:buFont typeface="+mj-lt"/>
              <a:buAutoNum type="arabicPeriod"/>
              <a:defRPr/>
            </a:pPr>
            <a:endParaRPr lang="es-MX" dirty="0">
              <a:latin typeface="+mn-lt"/>
            </a:endParaRPr>
          </a:p>
        </p:txBody>
      </p:sp>
      <p:pic>
        <p:nvPicPr>
          <p:cNvPr id="41987" name="Imagen 2"/>
          <p:cNvPicPr>
            <a:picLocks noChangeAspect="1"/>
          </p:cNvPicPr>
          <p:nvPr/>
        </p:nvPicPr>
        <p:blipFill>
          <a:blip r:embed="rId3">
            <a:extLst>
              <a:ext uri="{28A0092B-C50C-407E-A947-70E740481C1C}">
                <a14:useLocalDpi xmlns:a14="http://schemas.microsoft.com/office/drawing/2010/main" val="0"/>
              </a:ext>
            </a:extLst>
          </a:blip>
          <a:srcRect l="20505" t="24245" r="58992" b="45323"/>
          <a:stretch>
            <a:fillRect/>
          </a:stretch>
        </p:blipFill>
        <p:spPr bwMode="auto">
          <a:xfrm>
            <a:off x="384175" y="4535488"/>
            <a:ext cx="2339975" cy="195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8" name="Imagen 3"/>
          <p:cNvPicPr>
            <a:picLocks noChangeAspect="1"/>
          </p:cNvPicPr>
          <p:nvPr/>
        </p:nvPicPr>
        <p:blipFill>
          <a:blip r:embed="rId4">
            <a:extLst>
              <a:ext uri="{28A0092B-C50C-407E-A947-70E740481C1C}">
                <a14:useLocalDpi xmlns:a14="http://schemas.microsoft.com/office/drawing/2010/main" val="0"/>
              </a:ext>
            </a:extLst>
          </a:blip>
          <a:srcRect l="16927" t="23402" r="64233" b="52927"/>
          <a:stretch>
            <a:fillRect/>
          </a:stretch>
        </p:blipFill>
        <p:spPr bwMode="auto">
          <a:xfrm>
            <a:off x="3208338" y="4533900"/>
            <a:ext cx="2765425" cy="195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989" name="Imagen 6"/>
          <p:cNvPicPr>
            <a:picLocks noChangeAspect="1"/>
          </p:cNvPicPr>
          <p:nvPr/>
        </p:nvPicPr>
        <p:blipFill>
          <a:blip r:embed="rId5">
            <a:extLst>
              <a:ext uri="{28A0092B-C50C-407E-A947-70E740481C1C}">
                <a14:useLocalDpi xmlns:a14="http://schemas.microsoft.com/office/drawing/2010/main" val="0"/>
              </a:ext>
            </a:extLst>
          </a:blip>
          <a:srcRect l="37399" t="23399" r="42912" b="52995"/>
          <a:stretch>
            <a:fillRect/>
          </a:stretch>
        </p:blipFill>
        <p:spPr bwMode="auto">
          <a:xfrm>
            <a:off x="6610350" y="4533900"/>
            <a:ext cx="2897188" cy="195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8"/>
          <p:cNvSpPr>
            <a:spLocks noChangeArrowheads="1"/>
          </p:cNvSpPr>
          <p:nvPr/>
        </p:nvSpPr>
        <p:spPr bwMode="auto">
          <a:xfrm>
            <a:off x="0" y="176213"/>
            <a:ext cx="10085388" cy="10636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ctr" eaLnBrk="1" hangingPunct="1">
              <a:defRPr/>
            </a:pPr>
            <a:r>
              <a:rPr lang="es-ES_tradnl" altLang="es-MX" sz="2800" b="1" dirty="0" smtClean="0">
                <a:solidFill>
                  <a:srgbClr val="A50021"/>
                </a:solidFill>
                <a:latin typeface="+mn-lt"/>
              </a:rPr>
              <a:t>3) Porcentaje de </a:t>
            </a:r>
            <a:r>
              <a:rPr lang="es-MX" altLang="es-MX" sz="2800" b="1" dirty="0" smtClean="0">
                <a:solidFill>
                  <a:srgbClr val="A50021"/>
                </a:solidFill>
                <a:latin typeface="+mn-lt"/>
              </a:rPr>
              <a:t>inicio tardío a TAR</a:t>
            </a:r>
            <a:endParaRPr lang="es-MX" altLang="es-MX" sz="2800" b="1" dirty="0" smtClean="0">
              <a:solidFill>
                <a:schemeClr val="accent2"/>
              </a:solidFill>
              <a:latin typeface="+mn-lt"/>
            </a:endParaRPr>
          </a:p>
          <a:p>
            <a:pPr algn="ctr" eaLnBrk="1" hangingPunct="1">
              <a:defRPr/>
            </a:pPr>
            <a:r>
              <a:rPr lang="es-MX" altLang="es-MX" sz="2800" b="1" dirty="0" smtClean="0">
                <a:solidFill>
                  <a:srgbClr val="A50021"/>
                </a:solidFill>
                <a:latin typeface="+mn-lt"/>
              </a:rPr>
              <a:t/>
            </a:r>
            <a:br>
              <a:rPr lang="es-MX" altLang="es-MX" sz="2800" b="1" dirty="0" smtClean="0">
                <a:solidFill>
                  <a:srgbClr val="A50021"/>
                </a:solidFill>
                <a:latin typeface="+mn-lt"/>
              </a:rPr>
            </a:br>
            <a:r>
              <a:rPr lang="es-ES" altLang="es-MX" sz="2800" i="1" dirty="0" smtClean="0">
                <a:solidFill>
                  <a:srgbClr val="A50021"/>
                </a:solidFill>
                <a:latin typeface="+mn-lt"/>
              </a:rPr>
              <a:t>Ficha técnica del indicador</a:t>
            </a:r>
            <a:r>
              <a:rPr lang="es-ES" altLang="es-MX" sz="2800" dirty="0" smtClean="0">
                <a:solidFill>
                  <a:srgbClr val="A50021"/>
                </a:solidFill>
                <a:latin typeface="+mn-lt"/>
              </a:rPr>
              <a:t> </a:t>
            </a:r>
            <a:r>
              <a:rPr lang="es-ES" altLang="es-MX" sz="2800" i="1" dirty="0" smtClean="0">
                <a:solidFill>
                  <a:srgbClr val="A50021"/>
                </a:solidFill>
                <a:latin typeface="+mn-lt"/>
              </a:rPr>
              <a:t>V</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473075" y="1830388"/>
            <a:ext cx="9290050" cy="2000250"/>
          </a:xfrm>
          <a:prstGeom prst="rect">
            <a:avLst/>
          </a:prstGeom>
          <a:noFill/>
        </p:spPr>
        <p:txBody>
          <a:bodyPr>
            <a:spAutoFit/>
          </a:bodyPr>
          <a:lstStyle/>
          <a:p>
            <a:pPr>
              <a:defRPr/>
            </a:pPr>
            <a:r>
              <a:rPr lang="es-MX" altLang="es-MX" sz="2400" b="1" dirty="0">
                <a:solidFill>
                  <a:schemeClr val="accent4">
                    <a:lumMod val="75000"/>
                  </a:schemeClr>
                </a:solidFill>
                <a:latin typeface="+mn-lt"/>
              </a:rPr>
              <a:t>Numerador:</a:t>
            </a:r>
            <a:endParaRPr lang="es-ES" altLang="es-MX" sz="2400" b="1" dirty="0">
              <a:solidFill>
                <a:schemeClr val="accent4">
                  <a:lumMod val="75000"/>
                </a:schemeClr>
              </a:solidFill>
              <a:latin typeface="+mn-lt"/>
            </a:endParaRPr>
          </a:p>
          <a:p>
            <a:pPr marL="457200" indent="-457200">
              <a:buFont typeface="+mj-lt"/>
              <a:buAutoNum type="arabicPeriod" startAt="5"/>
              <a:defRPr/>
            </a:pPr>
            <a:endParaRPr lang="es-MX" dirty="0">
              <a:latin typeface="+mn-lt"/>
            </a:endParaRPr>
          </a:p>
          <a:p>
            <a:pPr marL="457200" indent="-457200">
              <a:buFont typeface="+mj-lt"/>
              <a:buAutoNum type="arabicPeriod" startAt="8"/>
              <a:defRPr/>
            </a:pPr>
            <a:r>
              <a:rPr lang="es-MX" dirty="0">
                <a:latin typeface="+mn-lt"/>
              </a:rPr>
              <a:t>Filtrar RESULTADO DE PRIMER CD4</a:t>
            </a:r>
          </a:p>
          <a:p>
            <a:pPr>
              <a:defRPr/>
            </a:pPr>
            <a:r>
              <a:rPr lang="es-MX" dirty="0">
                <a:latin typeface="+mn-lt"/>
                <a:sym typeface="Wingdings 3" panose="05040102010807070707" pitchFamily="18" charset="2"/>
              </a:rPr>
              <a:t>	filtros de números 	</a:t>
            </a:r>
          </a:p>
          <a:p>
            <a:pPr>
              <a:defRPr/>
            </a:pPr>
            <a:r>
              <a:rPr lang="es-MX" dirty="0">
                <a:latin typeface="+mn-lt"/>
                <a:sym typeface="Wingdings 3" panose="05040102010807070707" pitchFamily="18" charset="2"/>
              </a:rPr>
              <a:t>	Menor que…</a:t>
            </a:r>
          </a:p>
          <a:p>
            <a:pPr>
              <a:defRPr/>
            </a:pPr>
            <a:r>
              <a:rPr lang="es-MX" dirty="0">
                <a:latin typeface="+mn-lt"/>
                <a:sym typeface="Wingdings 3" panose="05040102010807070707" pitchFamily="18" charset="2"/>
              </a:rPr>
              <a:t>	es menor que 200</a:t>
            </a:r>
          </a:p>
        </p:txBody>
      </p:sp>
      <p:pic>
        <p:nvPicPr>
          <p:cNvPr id="44035" name="Imagen 4"/>
          <p:cNvPicPr>
            <a:picLocks noChangeAspect="1"/>
          </p:cNvPicPr>
          <p:nvPr/>
        </p:nvPicPr>
        <p:blipFill>
          <a:blip r:embed="rId3">
            <a:extLst>
              <a:ext uri="{28A0092B-C50C-407E-A947-70E740481C1C}">
                <a14:useLocalDpi xmlns:a14="http://schemas.microsoft.com/office/drawing/2010/main" val="0"/>
              </a:ext>
            </a:extLst>
          </a:blip>
          <a:srcRect l="44093" t="22701" r="38580" b="50700"/>
          <a:stretch>
            <a:fillRect/>
          </a:stretch>
        </p:blipFill>
        <p:spPr bwMode="auto">
          <a:xfrm>
            <a:off x="5762625" y="1844675"/>
            <a:ext cx="3168650" cy="273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uadroTexto 5"/>
          <p:cNvSpPr txBox="1">
            <a:spLocks noRot="1" noChangeAspect="1" noMove="1" noResize="1" noEditPoints="1" noAdjustHandles="1" noChangeArrowheads="1" noChangeShapeType="1" noTextEdit="1"/>
          </p:cNvSpPr>
          <p:nvPr/>
        </p:nvSpPr>
        <p:spPr>
          <a:xfrm>
            <a:off x="-59140" y="5096842"/>
            <a:ext cx="10175286" cy="763671"/>
          </a:xfrm>
          <a:prstGeom prst="rect">
            <a:avLst/>
          </a:prstGeom>
          <a:blipFill rotWithShape="0">
            <a:blip r:embed="rId4"/>
            <a:stretch>
              <a:fillRect/>
            </a:stretch>
          </a:blipFill>
        </p:spPr>
        <p:txBody>
          <a:bodyPr/>
          <a:lstStyle/>
          <a:p>
            <a:pPr>
              <a:defRPr/>
            </a:pPr>
            <a:r>
              <a:rPr lang="es-MX">
                <a:noFill/>
                <a:latin typeface="+mn-lt"/>
              </a:rPr>
              <a:t> </a:t>
            </a:r>
          </a:p>
        </p:txBody>
      </p:sp>
      <p:sp>
        <p:nvSpPr>
          <p:cNvPr id="7" name="Rectangle 8"/>
          <p:cNvSpPr>
            <a:spLocks noChangeArrowheads="1"/>
          </p:cNvSpPr>
          <p:nvPr/>
        </p:nvSpPr>
        <p:spPr bwMode="auto">
          <a:xfrm>
            <a:off x="0" y="176213"/>
            <a:ext cx="10085388" cy="10636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ctr" eaLnBrk="1" hangingPunct="1">
              <a:defRPr/>
            </a:pPr>
            <a:r>
              <a:rPr lang="es-ES_tradnl" altLang="es-MX" sz="2800" b="1" dirty="0" smtClean="0">
                <a:solidFill>
                  <a:srgbClr val="A50021"/>
                </a:solidFill>
                <a:latin typeface="+mn-lt"/>
              </a:rPr>
              <a:t>3) Porcentaje de </a:t>
            </a:r>
            <a:r>
              <a:rPr lang="es-MX" altLang="es-MX" sz="2800" b="1" dirty="0" smtClean="0">
                <a:solidFill>
                  <a:srgbClr val="A50021"/>
                </a:solidFill>
                <a:latin typeface="+mn-lt"/>
              </a:rPr>
              <a:t>inicio tardío a TAR</a:t>
            </a:r>
            <a:endParaRPr lang="es-MX" altLang="es-MX" sz="2800" b="1" dirty="0" smtClean="0">
              <a:solidFill>
                <a:schemeClr val="accent2"/>
              </a:solidFill>
              <a:latin typeface="+mn-lt"/>
            </a:endParaRPr>
          </a:p>
          <a:p>
            <a:pPr algn="ctr" eaLnBrk="1" hangingPunct="1">
              <a:defRPr/>
            </a:pPr>
            <a:r>
              <a:rPr lang="es-MX" altLang="es-MX" sz="2800" b="1" dirty="0" smtClean="0">
                <a:solidFill>
                  <a:srgbClr val="A50021"/>
                </a:solidFill>
                <a:latin typeface="+mn-lt"/>
              </a:rPr>
              <a:t/>
            </a:r>
            <a:br>
              <a:rPr lang="es-MX" altLang="es-MX" sz="2800" b="1" dirty="0" smtClean="0">
                <a:solidFill>
                  <a:srgbClr val="A50021"/>
                </a:solidFill>
                <a:latin typeface="+mn-lt"/>
              </a:rPr>
            </a:br>
            <a:r>
              <a:rPr lang="es-ES" altLang="es-MX" sz="2800" i="1" dirty="0" smtClean="0">
                <a:solidFill>
                  <a:srgbClr val="A50021"/>
                </a:solidFill>
                <a:latin typeface="+mn-lt"/>
              </a:rPr>
              <a:t>Ficha técnica del indicador</a:t>
            </a:r>
            <a:r>
              <a:rPr lang="es-ES" altLang="es-MX" sz="2800" dirty="0" smtClean="0">
                <a:solidFill>
                  <a:srgbClr val="A50021"/>
                </a:solidFill>
                <a:latin typeface="+mn-lt"/>
              </a:rPr>
              <a:t>  </a:t>
            </a:r>
            <a:r>
              <a:rPr lang="es-ES" altLang="es-MX" sz="2800" i="1" dirty="0" smtClean="0">
                <a:solidFill>
                  <a:srgbClr val="A50021"/>
                </a:solidFill>
                <a:latin typeface="+mn-lt"/>
              </a:rPr>
              <a:t>VI</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INDICADOR III</a:t>
            </a:r>
            <a:endParaRPr lang="es-MX" dirty="0"/>
          </a:p>
        </p:txBody>
      </p:sp>
      <p:sp>
        <p:nvSpPr>
          <p:cNvPr id="3" name="Marcador de contenido 2"/>
          <p:cNvSpPr>
            <a:spLocks noGrp="1"/>
          </p:cNvSpPr>
          <p:nvPr>
            <p:ph idx="1"/>
          </p:nvPr>
        </p:nvSpPr>
        <p:spPr/>
        <p:txBody>
          <a:bodyPr/>
          <a:lstStyle/>
          <a:p>
            <a:r>
              <a:rPr lang="es-MX" dirty="0" smtClean="0"/>
              <a:t>Valor:</a:t>
            </a:r>
          </a:p>
          <a:p>
            <a:pPr marL="0" indent="0">
              <a:buNone/>
            </a:pPr>
            <a:r>
              <a:rPr lang="es-MX" dirty="0" smtClean="0"/>
              <a:t>30%</a:t>
            </a:r>
          </a:p>
          <a:p>
            <a:r>
              <a:rPr lang="es-MX" dirty="0" smtClean="0"/>
              <a:t>Meta SLP: </a:t>
            </a:r>
          </a:p>
          <a:p>
            <a:pPr marL="0" indent="0">
              <a:buNone/>
            </a:pPr>
            <a:r>
              <a:rPr lang="es-MX" dirty="0" smtClean="0"/>
              <a:t>Máximo 30% de los nuevos diagnósticos con CD4 menor de 200</a:t>
            </a:r>
            <a:endParaRPr lang="es-MX" dirty="0"/>
          </a:p>
        </p:txBody>
      </p:sp>
    </p:spTree>
    <p:extLst>
      <p:ext uri="{BB962C8B-B14F-4D97-AF65-F5344CB8AC3E}">
        <p14:creationId xmlns:p14="http://schemas.microsoft.com/office/powerpoint/2010/main" val="3171961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197979" y="655320"/>
            <a:ext cx="9689430" cy="4541520"/>
          </a:xfrm>
          <a:prstGeom prst="rect">
            <a:avLst/>
          </a:prstGeom>
        </p:spPr>
      </p:pic>
    </p:spTree>
    <p:extLst>
      <p:ext uri="{BB962C8B-B14F-4D97-AF65-F5344CB8AC3E}">
        <p14:creationId xmlns:p14="http://schemas.microsoft.com/office/powerpoint/2010/main" val="42860029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ChangeArrowheads="1"/>
          </p:cNvSpPr>
          <p:nvPr/>
        </p:nvSpPr>
        <p:spPr bwMode="auto">
          <a:xfrm>
            <a:off x="0" y="166688"/>
            <a:ext cx="10085388" cy="12938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nchor="ctr"/>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ctr" eaLnBrk="1" hangingPunct="1">
              <a:defRPr/>
            </a:pPr>
            <a:r>
              <a:rPr lang="es-MX" altLang="es-MX" sz="2800" b="1" dirty="0" smtClean="0">
                <a:solidFill>
                  <a:srgbClr val="A50021"/>
                </a:solidFill>
                <a:latin typeface="+mn-lt"/>
              </a:rPr>
              <a:t>4) Porcentaje de consultas de ITS realizadas</a:t>
            </a:r>
            <a:br>
              <a:rPr lang="es-MX" altLang="es-MX" sz="2800" b="1" dirty="0" smtClean="0">
                <a:solidFill>
                  <a:srgbClr val="A50021"/>
                </a:solidFill>
                <a:latin typeface="+mn-lt"/>
              </a:rPr>
            </a:br>
            <a:r>
              <a:rPr lang="es-MX" altLang="es-MX" sz="2800" b="1" dirty="0" smtClean="0">
                <a:solidFill>
                  <a:srgbClr val="A50021"/>
                </a:solidFill>
                <a:latin typeface="+mn-lt"/>
              </a:rPr>
              <a:t> </a:t>
            </a:r>
            <a:br>
              <a:rPr lang="es-MX" altLang="es-MX" sz="2800" b="1" dirty="0" smtClean="0">
                <a:solidFill>
                  <a:srgbClr val="A50021"/>
                </a:solidFill>
                <a:latin typeface="+mn-lt"/>
              </a:rPr>
            </a:br>
            <a:r>
              <a:rPr lang="es-ES" altLang="es-MX" sz="2800" i="1" dirty="0" smtClean="0">
                <a:solidFill>
                  <a:srgbClr val="A50021"/>
                </a:solidFill>
                <a:latin typeface="+mn-lt"/>
              </a:rPr>
              <a:t>Ficha técnica del indicador I</a:t>
            </a:r>
            <a:r>
              <a:rPr lang="es-ES" altLang="es-MX" sz="2800" b="1" dirty="0" smtClean="0">
                <a:solidFill>
                  <a:srgbClr val="A50021"/>
                </a:solidFill>
                <a:latin typeface="+mn-lt"/>
              </a:rPr>
              <a:t> </a:t>
            </a:r>
          </a:p>
        </p:txBody>
      </p:sp>
      <p:sp>
        <p:nvSpPr>
          <p:cNvPr id="39939" name="Rectangle 5"/>
          <p:cNvSpPr>
            <a:spLocks noChangeArrowheads="1"/>
          </p:cNvSpPr>
          <p:nvPr/>
        </p:nvSpPr>
        <p:spPr bwMode="auto">
          <a:xfrm>
            <a:off x="346075" y="1782763"/>
            <a:ext cx="9371013" cy="4627192"/>
          </a:xfrm>
          <a:prstGeom prst="rect">
            <a:avLst/>
          </a:prstGeom>
          <a:solidFill>
            <a:schemeClr val="bg1"/>
          </a:solidFill>
          <a:ln>
            <a:noFill/>
          </a:ln>
        </p:spPr>
        <p:txBody>
          <a:bodyPr lIns="101882" tIns="50941" rIns="101882" bIns="50941">
            <a:spAutoFit/>
          </a:bodyPr>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just">
              <a:defRPr/>
            </a:pPr>
            <a:r>
              <a:rPr lang="es-ES_tradnl" altLang="es-MX" sz="2100" b="1" dirty="0" smtClean="0">
                <a:solidFill>
                  <a:srgbClr val="990033"/>
                </a:solidFill>
                <a:latin typeface="+mn-lt"/>
              </a:rPr>
              <a:t>Nombre del indicador:</a:t>
            </a:r>
            <a:r>
              <a:rPr lang="es-ES_tradnl" altLang="es-MX" sz="2100" dirty="0" smtClean="0">
                <a:solidFill>
                  <a:srgbClr val="336699"/>
                </a:solidFill>
                <a:latin typeface="+mn-lt"/>
              </a:rPr>
              <a:t> </a:t>
            </a:r>
            <a:r>
              <a:rPr lang="es-MX" altLang="es-MX" sz="2100" dirty="0" smtClean="0">
                <a:latin typeface="+mn-lt"/>
              </a:rPr>
              <a:t>Porcentaje de consultas de ITS realizadas (Secretaría de Salud).</a:t>
            </a:r>
            <a:endParaRPr lang="es-ES_tradnl" altLang="es-MX" sz="2100" dirty="0" smtClean="0">
              <a:latin typeface="+mn-lt"/>
            </a:endParaRPr>
          </a:p>
          <a:p>
            <a:pPr algn="just">
              <a:defRPr/>
            </a:pPr>
            <a:endParaRPr lang="es-ES_tradnl" altLang="es-MX" sz="2100" dirty="0" smtClean="0">
              <a:latin typeface="+mn-lt"/>
            </a:endParaRPr>
          </a:p>
          <a:p>
            <a:pPr algn="just">
              <a:defRPr/>
            </a:pPr>
            <a:r>
              <a:rPr lang="es-ES_tradnl" altLang="es-MX" sz="2100" b="1" dirty="0" smtClean="0">
                <a:solidFill>
                  <a:srgbClr val="990033"/>
                </a:solidFill>
                <a:latin typeface="+mn-lt"/>
              </a:rPr>
              <a:t>Descripción del indicador:</a:t>
            </a:r>
            <a:r>
              <a:rPr lang="es-ES_tradnl" altLang="es-MX" sz="2100" dirty="0" smtClean="0">
                <a:latin typeface="+mn-lt"/>
              </a:rPr>
              <a:t> </a:t>
            </a:r>
            <a:r>
              <a:rPr lang="es-MX" altLang="es-MX" sz="2100" dirty="0" smtClean="0">
                <a:latin typeface="+mn-lt"/>
              </a:rPr>
              <a:t>Intenta promover la atención de las ITS en la Secretaría de Salud (SS), a través de aumentar el número de consultas de ITS de primera vez.</a:t>
            </a:r>
          </a:p>
          <a:p>
            <a:pPr algn="just">
              <a:defRPr/>
            </a:pPr>
            <a:endParaRPr lang="es-ES_tradnl" altLang="es-MX" sz="2100" dirty="0" smtClean="0">
              <a:latin typeface="+mn-lt"/>
            </a:endParaRPr>
          </a:p>
          <a:p>
            <a:r>
              <a:rPr lang="es-ES_tradnl" altLang="es-MX" sz="2100" b="1" dirty="0" smtClean="0">
                <a:solidFill>
                  <a:srgbClr val="990033"/>
                </a:solidFill>
                <a:latin typeface="+mn-lt"/>
              </a:rPr>
              <a:t>Fórmulas</a:t>
            </a:r>
          </a:p>
          <a:p>
            <a:endParaRPr lang="es-ES_tradnl" altLang="es-MX" sz="2100" b="1" dirty="0" smtClean="0">
              <a:solidFill>
                <a:srgbClr val="990033"/>
              </a:solidFill>
              <a:latin typeface="+mn-lt"/>
            </a:endParaRPr>
          </a:p>
          <a:p>
            <a:r>
              <a:rPr lang="es-ES_tradnl" altLang="es-MX" sz="2100" b="1" dirty="0" smtClean="0">
                <a:solidFill>
                  <a:srgbClr val="990033"/>
                </a:solidFill>
                <a:latin typeface="+mn-lt"/>
              </a:rPr>
              <a:t>1:</a:t>
            </a:r>
            <a:r>
              <a:rPr lang="es-ES_tradnl" altLang="es-MX" sz="2100" b="1" i="1" dirty="0" smtClean="0">
                <a:solidFill>
                  <a:srgbClr val="990033"/>
                </a:solidFill>
                <a:latin typeface="+mn-lt"/>
              </a:rPr>
              <a:t> </a:t>
            </a:r>
            <a:r>
              <a:rPr lang="es-ES_tradnl" altLang="es-MX" sz="2100" b="1" dirty="0" smtClean="0">
                <a:solidFill>
                  <a:srgbClr val="990033"/>
                </a:solidFill>
                <a:latin typeface="+mn-lt"/>
              </a:rPr>
              <a:t>Para obtener la tasa de consultas de ITS</a:t>
            </a:r>
          </a:p>
          <a:p>
            <a:endParaRPr lang="es-ES_tradnl" altLang="es-MX" sz="2100" b="1" dirty="0" smtClean="0">
              <a:solidFill>
                <a:srgbClr val="990033"/>
              </a:solidFill>
              <a:latin typeface="+mn-lt"/>
            </a:endParaRPr>
          </a:p>
          <a:p>
            <a:pPr algn="ctr"/>
            <a:r>
              <a:rPr lang="es-MX" altLang="es-MX" sz="2100" u="sng" dirty="0" smtClean="0">
                <a:latin typeface="+mn-lt"/>
              </a:rPr>
              <a:t>Consultas de ITS de primera vez en la SS</a:t>
            </a:r>
          </a:p>
          <a:p>
            <a:pPr algn="ctr"/>
            <a:r>
              <a:rPr lang="es-MX" sz="2100" dirty="0" smtClean="0">
                <a:latin typeface="+mn-lt"/>
              </a:rPr>
              <a:t>Población </a:t>
            </a:r>
            <a:r>
              <a:rPr lang="es-MX" sz="2100" dirty="0">
                <a:latin typeface="+mn-lt"/>
              </a:rPr>
              <a:t>estimada de 15 a 49 </a:t>
            </a:r>
            <a:r>
              <a:rPr lang="es-MX" sz="2100" dirty="0" smtClean="0">
                <a:latin typeface="+mn-lt"/>
              </a:rPr>
              <a:t>años</a:t>
            </a:r>
            <a:endParaRPr lang="es-MX" altLang="es-MX" sz="2100" dirty="0" smtClean="0">
              <a:latin typeface="+mn-lt"/>
            </a:endParaRPr>
          </a:p>
          <a:p>
            <a:pPr algn="just">
              <a:defRPr/>
            </a:pPr>
            <a:endParaRPr lang="es-ES_tradnl" altLang="es-MX" sz="2100" b="1" dirty="0" smtClean="0">
              <a:solidFill>
                <a:srgbClr val="990033"/>
              </a:solidFill>
              <a:latin typeface="+mn-lt"/>
            </a:endParaRPr>
          </a:p>
          <a:p>
            <a:pPr algn="ctr">
              <a:defRPr/>
            </a:pPr>
            <a:r>
              <a:rPr lang="es-ES_tradnl" altLang="es-MX" sz="2100" dirty="0" smtClean="0">
                <a:latin typeface="+mn-lt"/>
              </a:rPr>
              <a:t>587 CONSULTAS POR CADA 100,000 HABITANTES DE 15 A 49 AÑOS</a:t>
            </a:r>
            <a:endParaRPr lang="es-ES_tradnl" altLang="es-MX" sz="2100" dirty="0">
              <a:latin typeface="+mn-lt"/>
            </a:endParaRPr>
          </a:p>
        </p:txBody>
      </p:sp>
      <p:sp>
        <p:nvSpPr>
          <p:cNvPr id="5" name="Rectángulo 4"/>
          <p:cNvSpPr/>
          <p:nvPr/>
        </p:nvSpPr>
        <p:spPr>
          <a:xfrm>
            <a:off x="7376365" y="5102560"/>
            <a:ext cx="1141659" cy="400110"/>
          </a:xfrm>
          <a:prstGeom prst="rect">
            <a:avLst/>
          </a:prstGeom>
        </p:spPr>
        <p:txBody>
          <a:bodyPr wrap="none">
            <a:spAutoFit/>
          </a:bodyPr>
          <a:lstStyle/>
          <a:p>
            <a:pPr algn="ctr">
              <a:defRPr/>
            </a:pPr>
            <a:r>
              <a:rPr lang="es-MX" altLang="es-MX" dirty="0"/>
              <a:t>* </a:t>
            </a:r>
            <a:r>
              <a:rPr lang="es-MX" altLang="es-MX" dirty="0" smtClean="0"/>
              <a:t>100 mil</a:t>
            </a:r>
            <a:endParaRPr lang="es-MX" altLang="es-MX"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346075" y="1782763"/>
            <a:ext cx="9371013" cy="2365035"/>
          </a:xfrm>
          <a:prstGeom prst="rect">
            <a:avLst/>
          </a:prstGeom>
          <a:solidFill>
            <a:schemeClr val="bg1"/>
          </a:solidFill>
          <a:ln>
            <a:noFill/>
          </a:ln>
        </p:spPr>
        <p:txBody>
          <a:bodyPr lIns="101882" tIns="50941" rIns="101882" bIns="50941">
            <a:spAutoFit/>
          </a:bodyPr>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just">
              <a:defRPr/>
            </a:pPr>
            <a:r>
              <a:rPr lang="es-ES_tradnl" altLang="es-MX" sz="2100" b="1" dirty="0" smtClean="0">
                <a:solidFill>
                  <a:srgbClr val="990033"/>
                </a:solidFill>
                <a:latin typeface="+mn-lt"/>
              </a:rPr>
              <a:t>Variables a consultar:</a:t>
            </a:r>
            <a:endParaRPr lang="es-ES_tradnl" altLang="es-MX" sz="2100" dirty="0" smtClean="0">
              <a:latin typeface="+mn-lt"/>
            </a:endParaRPr>
          </a:p>
          <a:p>
            <a:pPr>
              <a:defRPr/>
            </a:pPr>
            <a:endParaRPr lang="es-ES_tradnl" altLang="es-MX" sz="1900" b="1" dirty="0" smtClean="0">
              <a:solidFill>
                <a:srgbClr val="990033"/>
              </a:solidFill>
              <a:latin typeface="+mn-lt"/>
            </a:endParaRPr>
          </a:p>
          <a:p>
            <a:pPr>
              <a:defRPr/>
            </a:pPr>
            <a:endParaRPr lang="es-ES_tradnl" altLang="es-MX" sz="1900" b="1" dirty="0" smtClean="0">
              <a:solidFill>
                <a:srgbClr val="990033"/>
              </a:solidFill>
              <a:latin typeface="+mn-lt"/>
            </a:endParaRPr>
          </a:p>
          <a:p>
            <a:pPr>
              <a:defRPr/>
            </a:pPr>
            <a:endParaRPr lang="es-ES_tradnl" altLang="es-MX" sz="1900" b="1" dirty="0" smtClean="0">
              <a:solidFill>
                <a:srgbClr val="990033"/>
              </a:solidFill>
              <a:latin typeface="+mn-lt"/>
            </a:endParaRPr>
          </a:p>
          <a:p>
            <a:pPr>
              <a:defRPr/>
            </a:pPr>
            <a:endParaRPr lang="es-ES_tradnl" altLang="es-MX" sz="1900" b="1" dirty="0" smtClean="0">
              <a:solidFill>
                <a:srgbClr val="990033"/>
              </a:solidFill>
              <a:latin typeface="+mn-lt"/>
            </a:endParaRPr>
          </a:p>
          <a:p>
            <a:pPr>
              <a:defRPr/>
            </a:pPr>
            <a:endParaRPr lang="es-ES_tradnl" altLang="es-MX" sz="1900" b="1" dirty="0" smtClean="0">
              <a:solidFill>
                <a:srgbClr val="990033"/>
              </a:solidFill>
              <a:latin typeface="+mn-lt"/>
            </a:endParaRPr>
          </a:p>
          <a:p>
            <a:pPr>
              <a:defRPr/>
            </a:pPr>
            <a:endParaRPr lang="es-ES_tradnl" altLang="es-MX" sz="1900" b="1" dirty="0" smtClean="0">
              <a:solidFill>
                <a:srgbClr val="990033"/>
              </a:solidFill>
              <a:latin typeface="+mn-lt"/>
            </a:endParaRPr>
          </a:p>
          <a:p>
            <a:pPr>
              <a:defRPr/>
            </a:pPr>
            <a:endParaRPr lang="es-ES_tradnl" altLang="es-MX" sz="1200" b="1" dirty="0" smtClean="0">
              <a:solidFill>
                <a:srgbClr val="990033"/>
              </a:solidFill>
              <a:latin typeface="+mn-lt"/>
            </a:endParaRPr>
          </a:p>
        </p:txBody>
      </p:sp>
      <p:pic>
        <p:nvPicPr>
          <p:cNvPr id="3" name="Imagen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9409" y="2516865"/>
            <a:ext cx="6435343" cy="2455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4"/>
          <p:cNvSpPr>
            <a:spLocks noChangeArrowheads="1"/>
          </p:cNvSpPr>
          <p:nvPr/>
        </p:nvSpPr>
        <p:spPr bwMode="auto">
          <a:xfrm>
            <a:off x="0" y="166688"/>
            <a:ext cx="10085388" cy="12938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nchor="ctr"/>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ctr" eaLnBrk="1" hangingPunct="1">
              <a:defRPr/>
            </a:pPr>
            <a:r>
              <a:rPr lang="es-MX" altLang="es-MX" sz="2800" b="1" dirty="0" smtClean="0">
                <a:solidFill>
                  <a:srgbClr val="A50021"/>
                </a:solidFill>
                <a:latin typeface="+mn-lt"/>
              </a:rPr>
              <a:t>4) Porcentaje de consultas de ITS realizadas</a:t>
            </a:r>
            <a:br>
              <a:rPr lang="es-MX" altLang="es-MX" sz="2800" b="1" dirty="0" smtClean="0">
                <a:solidFill>
                  <a:srgbClr val="A50021"/>
                </a:solidFill>
                <a:latin typeface="+mn-lt"/>
              </a:rPr>
            </a:br>
            <a:r>
              <a:rPr lang="es-MX" altLang="es-MX" sz="2800" b="1" dirty="0" smtClean="0">
                <a:solidFill>
                  <a:srgbClr val="A50021"/>
                </a:solidFill>
                <a:latin typeface="+mn-lt"/>
              </a:rPr>
              <a:t> </a:t>
            </a:r>
            <a:br>
              <a:rPr lang="es-MX" altLang="es-MX" sz="2800" b="1" dirty="0" smtClean="0">
                <a:solidFill>
                  <a:srgbClr val="A50021"/>
                </a:solidFill>
                <a:latin typeface="+mn-lt"/>
              </a:rPr>
            </a:br>
            <a:r>
              <a:rPr lang="es-ES" altLang="es-MX" sz="2800" i="1" dirty="0" smtClean="0">
                <a:solidFill>
                  <a:srgbClr val="A50021"/>
                </a:solidFill>
                <a:latin typeface="+mn-lt"/>
              </a:rPr>
              <a:t>Ficha técnica del indicador II</a:t>
            </a:r>
            <a:r>
              <a:rPr lang="es-ES" altLang="es-MX" sz="2800" b="1" dirty="0" smtClean="0">
                <a:solidFill>
                  <a:srgbClr val="A50021"/>
                </a:solidFill>
                <a:latin typeface="+mn-lt"/>
              </a:rPr>
              <a:t> </a:t>
            </a:r>
          </a:p>
        </p:txBody>
      </p:sp>
    </p:spTree>
    <p:extLst>
      <p:ext uri="{BB962C8B-B14F-4D97-AF65-F5344CB8AC3E}">
        <p14:creationId xmlns:p14="http://schemas.microsoft.com/office/powerpoint/2010/main" val="24643956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Marcador de contenido 9"/>
          <p:cNvGraphicFramePr>
            <a:graphicFrameLocks noGrp="1"/>
          </p:cNvGraphicFramePr>
          <p:nvPr>
            <p:ph idx="1"/>
            <p:extLst>
              <p:ext uri="{D42A27DB-BD31-4B8C-83A1-F6EECF244321}">
                <p14:modId xmlns:p14="http://schemas.microsoft.com/office/powerpoint/2010/main" val="2835290518"/>
              </p:ext>
            </p:extLst>
          </p:nvPr>
        </p:nvGraphicFramePr>
        <p:xfrm>
          <a:off x="504823" y="1143000"/>
          <a:ext cx="9294496" cy="5013959"/>
        </p:xfrm>
        <a:graphic>
          <a:graphicData uri="http://schemas.openxmlformats.org/drawingml/2006/table">
            <a:tbl>
              <a:tblPr/>
              <a:tblGrid>
                <a:gridCol w="513091"/>
                <a:gridCol w="1763629"/>
                <a:gridCol w="2403530"/>
                <a:gridCol w="654590"/>
                <a:gridCol w="410373"/>
                <a:gridCol w="281585"/>
                <a:gridCol w="463904"/>
                <a:gridCol w="297905"/>
                <a:gridCol w="454029"/>
                <a:gridCol w="471491"/>
                <a:gridCol w="672312"/>
                <a:gridCol w="523879"/>
                <a:gridCol w="384178"/>
              </a:tblGrid>
              <a:tr h="483520">
                <a:tc>
                  <a:txBody>
                    <a:bodyPr/>
                    <a:lstStyle/>
                    <a:p>
                      <a:pPr algn="l" fontAlgn="b"/>
                      <a:r>
                        <a:rPr lang="es-MX" sz="900" b="0" i="0" u="none" strike="noStrike">
                          <a:solidFill>
                            <a:srgbClr val="000000"/>
                          </a:solidFill>
                          <a:effectLst/>
                          <a:latin typeface="Arial" panose="020B0604020202020204" pitchFamily="34" charset="0"/>
                        </a:rPr>
                        <a:t> </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MX" sz="900" b="0" i="0" u="none" strike="noStrike">
                          <a:solidFill>
                            <a:srgbClr val="000000"/>
                          </a:solidFill>
                          <a:effectLst/>
                          <a:latin typeface="Arial" panose="020B0604020202020204" pitchFamily="34" charset="0"/>
                        </a:rPr>
                        <a:t> </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900" b="0" i="0" u="none" strike="noStrike">
                          <a:solidFill>
                            <a:srgbClr val="000000"/>
                          </a:solidFill>
                          <a:effectLst/>
                          <a:latin typeface="Arial" panose="020B0604020202020204" pitchFamily="34" charset="0"/>
                        </a:rPr>
                        <a:t>INDICADOR</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600" b="0" i="0" u="none" strike="noStrike">
                          <a:solidFill>
                            <a:srgbClr val="000000"/>
                          </a:solidFill>
                          <a:effectLst/>
                          <a:latin typeface="Arial" panose="020B0604020202020204" pitchFamily="34" charset="0"/>
                        </a:rPr>
                        <a:t>META</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8B7"/>
                    </a:solidFill>
                  </a:tcPr>
                </a:tc>
                <a:tc>
                  <a:txBody>
                    <a:bodyPr/>
                    <a:lstStyle/>
                    <a:p>
                      <a:pPr algn="l" fontAlgn="b"/>
                      <a:r>
                        <a:rPr lang="es-MX" sz="600" b="0" i="0" u="none" strike="noStrike">
                          <a:solidFill>
                            <a:srgbClr val="000000"/>
                          </a:solidFill>
                          <a:effectLst/>
                          <a:latin typeface="Arial" panose="020B0604020202020204" pitchFamily="34" charset="0"/>
                        </a:rPr>
                        <a:t>PONDERAL</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8B7"/>
                    </a:solidFill>
                  </a:tcPr>
                </a:tc>
                <a:tc>
                  <a:txBody>
                    <a:bodyPr/>
                    <a:lstStyle/>
                    <a:p>
                      <a:pPr algn="ctr" fontAlgn="b"/>
                      <a:r>
                        <a:rPr lang="es-MX" sz="700" b="0" i="0" u="none" strike="noStrike">
                          <a:solidFill>
                            <a:srgbClr val="000000"/>
                          </a:solidFill>
                          <a:effectLst/>
                          <a:latin typeface="Arial" panose="020B0604020202020204" pitchFamily="34" charset="0"/>
                        </a:rPr>
                        <a:t>SLP</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8B7"/>
                    </a:solidFill>
                  </a:tcPr>
                </a:tc>
                <a:tc>
                  <a:txBody>
                    <a:bodyPr/>
                    <a:lstStyle/>
                    <a:p>
                      <a:pPr algn="ctr" fontAlgn="b"/>
                      <a:r>
                        <a:rPr lang="es-MX" sz="700" b="0" i="0" u="none" strike="noStrike">
                          <a:solidFill>
                            <a:srgbClr val="000000"/>
                          </a:solidFill>
                          <a:effectLst/>
                          <a:latin typeface="Arial" panose="020B0604020202020204" pitchFamily="34" charset="0"/>
                        </a:rPr>
                        <a:t>MATEHUALA</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8B7"/>
                    </a:solidFill>
                  </a:tcPr>
                </a:tc>
                <a:tc>
                  <a:txBody>
                    <a:bodyPr/>
                    <a:lstStyle/>
                    <a:p>
                      <a:pPr algn="ctr" fontAlgn="b"/>
                      <a:r>
                        <a:rPr lang="es-MX" sz="700" b="0" i="0" u="none" strike="noStrike">
                          <a:solidFill>
                            <a:srgbClr val="000000"/>
                          </a:solidFill>
                          <a:effectLst/>
                          <a:latin typeface="Arial" panose="020B0604020202020204" pitchFamily="34" charset="0"/>
                        </a:rPr>
                        <a:t>SGS</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8B7"/>
                    </a:solidFill>
                  </a:tcPr>
                </a:tc>
                <a:tc>
                  <a:txBody>
                    <a:bodyPr/>
                    <a:lstStyle/>
                    <a:p>
                      <a:pPr algn="ctr" fontAlgn="b"/>
                      <a:r>
                        <a:rPr lang="es-MX" sz="700" b="0" i="0" u="none" strike="noStrike">
                          <a:solidFill>
                            <a:srgbClr val="000000"/>
                          </a:solidFill>
                          <a:effectLst/>
                          <a:latin typeface="Arial" panose="020B0604020202020204" pitchFamily="34" charset="0"/>
                        </a:rPr>
                        <a:t>RIOVERDE</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8B7"/>
                    </a:solidFill>
                  </a:tcPr>
                </a:tc>
                <a:tc>
                  <a:txBody>
                    <a:bodyPr/>
                    <a:lstStyle/>
                    <a:p>
                      <a:pPr algn="ctr" fontAlgn="b"/>
                      <a:r>
                        <a:rPr lang="es-MX" sz="700" b="0" i="0" u="none" strike="noStrike">
                          <a:solidFill>
                            <a:srgbClr val="000000"/>
                          </a:solidFill>
                          <a:effectLst/>
                          <a:latin typeface="Arial" panose="020B0604020202020204" pitchFamily="34" charset="0"/>
                        </a:rPr>
                        <a:t>CD VALLES</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8B7"/>
                    </a:solidFill>
                  </a:tcPr>
                </a:tc>
                <a:tc>
                  <a:txBody>
                    <a:bodyPr/>
                    <a:lstStyle/>
                    <a:p>
                      <a:pPr algn="ctr" fontAlgn="b"/>
                      <a:r>
                        <a:rPr lang="es-MX" sz="700" b="0" i="0" u="none" strike="noStrike">
                          <a:solidFill>
                            <a:srgbClr val="000000"/>
                          </a:solidFill>
                          <a:effectLst/>
                          <a:latin typeface="Arial" panose="020B0604020202020204" pitchFamily="34" charset="0"/>
                        </a:rPr>
                        <a:t>TAMAZUNCHALE</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8B7"/>
                    </a:solidFill>
                  </a:tcPr>
                </a:tc>
                <a:tc>
                  <a:txBody>
                    <a:bodyPr/>
                    <a:lstStyle/>
                    <a:p>
                      <a:pPr algn="ctr" fontAlgn="b"/>
                      <a:r>
                        <a:rPr lang="es-MX" sz="700" b="0" i="0" u="none" strike="noStrike">
                          <a:solidFill>
                            <a:srgbClr val="000000"/>
                          </a:solidFill>
                          <a:effectLst/>
                          <a:latin typeface="Arial" panose="020B0604020202020204" pitchFamily="34" charset="0"/>
                        </a:rPr>
                        <a:t>TANCANHUITZ</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8B7"/>
                    </a:solidFill>
                  </a:tcPr>
                </a:tc>
                <a:tc>
                  <a:txBody>
                    <a:bodyPr/>
                    <a:lstStyle/>
                    <a:p>
                      <a:pPr algn="ctr" fontAlgn="b"/>
                      <a:r>
                        <a:rPr lang="es-MX" sz="700" b="0" i="0" u="none" strike="noStrike">
                          <a:solidFill>
                            <a:srgbClr val="000000"/>
                          </a:solidFill>
                          <a:effectLst/>
                          <a:latin typeface="Arial" panose="020B0604020202020204" pitchFamily="34" charset="0"/>
                        </a:rPr>
                        <a:t>ESTATAL</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8B7"/>
                    </a:solidFill>
                  </a:tcPr>
                </a:tc>
              </a:tr>
              <a:tr h="692465">
                <a:tc rowSpan="7">
                  <a:txBody>
                    <a:bodyPr/>
                    <a:lstStyle/>
                    <a:p>
                      <a:pPr algn="ctr" fontAlgn="ctr"/>
                      <a:r>
                        <a:rPr lang="es-MX" sz="1400" b="0" i="0" u="none" strike="noStrike">
                          <a:solidFill>
                            <a:srgbClr val="000000"/>
                          </a:solidFill>
                          <a:effectLst/>
                          <a:latin typeface="Arial" panose="020B0604020202020204" pitchFamily="34" charset="0"/>
                        </a:rPr>
                        <a:t>4</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1A0C7"/>
                    </a:solidFill>
                  </a:tcPr>
                </a:tc>
                <a:tc rowSpan="7">
                  <a:txBody>
                    <a:bodyPr/>
                    <a:lstStyle/>
                    <a:p>
                      <a:pPr algn="ctr" fontAlgn="ctr"/>
                      <a:r>
                        <a:rPr lang="es-MX" sz="900" b="1" i="0" u="none" strike="noStrike">
                          <a:solidFill>
                            <a:srgbClr val="000000"/>
                          </a:solidFill>
                          <a:effectLst/>
                          <a:latin typeface="Arial" panose="020B0604020202020204" pitchFamily="34" charset="0"/>
                        </a:rPr>
                        <a:t>Consultas de ITS de primera vez</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1A0C7"/>
                    </a:solidFill>
                  </a:tcPr>
                </a:tc>
                <a:tc>
                  <a:txBody>
                    <a:bodyPr/>
                    <a:lstStyle/>
                    <a:p>
                      <a:pPr algn="l" fontAlgn="ctr"/>
                      <a:r>
                        <a:rPr lang="es-MX" sz="900" b="1" i="0" u="none" strike="noStrike">
                          <a:solidFill>
                            <a:srgbClr val="000000"/>
                          </a:solidFill>
                          <a:effectLst/>
                          <a:latin typeface="Arial" panose="020B0604020202020204" pitchFamily="34" charset="0"/>
                        </a:rPr>
                        <a:t>Meta Anual</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lgn="ctr" fontAlgn="ctr"/>
                      <a:r>
                        <a:rPr lang="es-MX" sz="900" b="0" i="0" u="none" strike="noStrike">
                          <a:solidFill>
                            <a:srgbClr val="000000"/>
                          </a:solidFill>
                          <a:effectLst/>
                          <a:latin typeface="Arial" panose="020B0604020202020204" pitchFamily="34" charset="0"/>
                        </a:rPr>
                        <a:t>8,525</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7">
                  <a:txBody>
                    <a:bodyPr/>
                    <a:lstStyle/>
                    <a:p>
                      <a:pPr algn="ctr" fontAlgn="ctr"/>
                      <a:r>
                        <a:rPr lang="es-MX" sz="900" b="1" i="0" u="none" strike="noStrike">
                          <a:solidFill>
                            <a:srgbClr val="00B050"/>
                          </a:solidFill>
                          <a:effectLst/>
                          <a:latin typeface="Arial" panose="020B0604020202020204" pitchFamily="34" charset="0"/>
                        </a:rPr>
                        <a:t>10</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900" b="0" i="0" u="none" strike="noStrike">
                          <a:solidFill>
                            <a:srgbClr val="000000"/>
                          </a:solidFill>
                          <a:effectLst/>
                          <a:latin typeface="Calibri" panose="020F0502020204030204" pitchFamily="34" charset="0"/>
                        </a:rPr>
                        <a:t>3,731</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900" b="0" i="0" u="none" strike="noStrike">
                          <a:solidFill>
                            <a:srgbClr val="000000"/>
                          </a:solidFill>
                          <a:effectLst/>
                          <a:latin typeface="Calibri" panose="020F0502020204030204" pitchFamily="34" charset="0"/>
                        </a:rPr>
                        <a:t>775</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900" b="0" i="0" u="none" strike="noStrike">
                          <a:solidFill>
                            <a:srgbClr val="000000"/>
                          </a:solidFill>
                          <a:effectLst/>
                          <a:latin typeface="Calibri" panose="020F0502020204030204" pitchFamily="34" charset="0"/>
                        </a:rPr>
                        <a:t>1,082</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900" b="0" i="0" u="none" strike="noStrike">
                          <a:solidFill>
                            <a:srgbClr val="000000"/>
                          </a:solidFill>
                          <a:effectLst/>
                          <a:latin typeface="Calibri" panose="020F0502020204030204" pitchFamily="34" charset="0"/>
                        </a:rPr>
                        <a:t>868</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900" b="0" i="0" u="none" strike="noStrike">
                          <a:solidFill>
                            <a:srgbClr val="000000"/>
                          </a:solidFill>
                          <a:effectLst/>
                          <a:latin typeface="Calibri" panose="020F0502020204030204" pitchFamily="34" charset="0"/>
                        </a:rPr>
                        <a:t>987</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900" b="0" i="0" u="none" strike="noStrike">
                          <a:solidFill>
                            <a:srgbClr val="000000"/>
                          </a:solidFill>
                          <a:effectLst/>
                          <a:latin typeface="Calibri" panose="020F0502020204030204" pitchFamily="34" charset="0"/>
                        </a:rPr>
                        <a:t>782</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900" b="0" i="0" u="none" strike="noStrike">
                          <a:solidFill>
                            <a:srgbClr val="000000"/>
                          </a:solidFill>
                          <a:effectLst/>
                          <a:latin typeface="Calibri" panose="020F0502020204030204" pitchFamily="34" charset="0"/>
                        </a:rPr>
                        <a:t>554</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900" b="0" i="0" u="none" strike="noStrike">
                          <a:solidFill>
                            <a:srgbClr val="000000"/>
                          </a:solidFill>
                          <a:effectLst/>
                          <a:latin typeface="Calibri" panose="020F0502020204030204" pitchFamily="34" charset="0"/>
                        </a:rPr>
                        <a:t>8,779</a:t>
                      </a:r>
                    </a:p>
                  </a:txBody>
                  <a:tcPr marL="7648" marR="7648" marT="7648"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2465">
                <a:tc vMerge="1">
                  <a:txBody>
                    <a:bodyPr/>
                    <a:lstStyle/>
                    <a:p>
                      <a:endParaRPr lang="es-MX"/>
                    </a:p>
                  </a:txBody>
                  <a:tcPr/>
                </a:tc>
                <a:tc vMerge="1">
                  <a:txBody>
                    <a:bodyPr/>
                    <a:lstStyle/>
                    <a:p>
                      <a:endParaRPr lang="es-MX"/>
                    </a:p>
                  </a:txBody>
                  <a:tcPr/>
                </a:tc>
                <a:tc>
                  <a:txBody>
                    <a:bodyPr/>
                    <a:lstStyle/>
                    <a:p>
                      <a:pPr algn="l" fontAlgn="b"/>
                      <a:r>
                        <a:rPr lang="es-MX" sz="900" b="0" i="0" u="none" strike="noStrike">
                          <a:solidFill>
                            <a:srgbClr val="000000"/>
                          </a:solidFill>
                          <a:effectLst/>
                          <a:latin typeface="Arial" panose="020B0604020202020204" pitchFamily="34" charset="0"/>
                        </a:rPr>
                        <a:t>No. De consultas esperadas de ITS por mes 1era vez </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MX"/>
                    </a:p>
                  </a:txBody>
                  <a:tcPr/>
                </a:tc>
                <a:tc vMerge="1">
                  <a:txBody>
                    <a:bodyPr/>
                    <a:lstStyle/>
                    <a:p>
                      <a:endParaRPr lang="es-MX"/>
                    </a:p>
                  </a:txBody>
                  <a:tcPr/>
                </a:tc>
                <a:tc>
                  <a:txBody>
                    <a:bodyPr/>
                    <a:lstStyle/>
                    <a:p>
                      <a:pPr algn="ctr" fontAlgn="ctr"/>
                      <a:r>
                        <a:rPr lang="es-MX" sz="900" b="0" i="0" u="none" strike="noStrike">
                          <a:solidFill>
                            <a:srgbClr val="000000"/>
                          </a:solidFill>
                          <a:effectLst/>
                          <a:latin typeface="Arial" panose="020B0604020202020204" pitchFamily="34" charset="0"/>
                        </a:rPr>
                        <a:t>311</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900" b="0" i="0" u="none" strike="noStrike">
                          <a:solidFill>
                            <a:srgbClr val="000000"/>
                          </a:solidFill>
                          <a:effectLst/>
                          <a:latin typeface="Arial" panose="020B0604020202020204" pitchFamily="34" charset="0"/>
                        </a:rPr>
                        <a:t>65</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900" b="0" i="0" u="none" strike="noStrike">
                          <a:solidFill>
                            <a:srgbClr val="000000"/>
                          </a:solidFill>
                          <a:effectLst/>
                          <a:latin typeface="Arial" panose="020B0604020202020204" pitchFamily="34" charset="0"/>
                        </a:rPr>
                        <a:t>90</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900" b="0" i="0" u="none" strike="noStrike">
                          <a:solidFill>
                            <a:srgbClr val="000000"/>
                          </a:solidFill>
                          <a:effectLst/>
                          <a:latin typeface="Arial" panose="020B0604020202020204" pitchFamily="34" charset="0"/>
                        </a:rPr>
                        <a:t>72</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900" b="0" i="0" u="none" strike="noStrike">
                          <a:solidFill>
                            <a:srgbClr val="000000"/>
                          </a:solidFill>
                          <a:effectLst/>
                          <a:latin typeface="Arial" panose="020B0604020202020204" pitchFamily="34" charset="0"/>
                        </a:rPr>
                        <a:t>82</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900" b="0" i="0" u="none" strike="noStrike">
                          <a:solidFill>
                            <a:srgbClr val="000000"/>
                          </a:solidFill>
                          <a:effectLst/>
                          <a:latin typeface="Arial" panose="020B0604020202020204" pitchFamily="34" charset="0"/>
                        </a:rPr>
                        <a:t>65</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900" b="0" i="0" u="none" strike="noStrike">
                          <a:solidFill>
                            <a:srgbClr val="000000"/>
                          </a:solidFill>
                          <a:effectLst/>
                          <a:latin typeface="Arial" panose="020B0604020202020204" pitchFamily="34" charset="0"/>
                        </a:rPr>
                        <a:t>46</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900" b="0" i="0" u="none" strike="noStrike">
                          <a:solidFill>
                            <a:srgbClr val="000000"/>
                          </a:solidFill>
                          <a:effectLst/>
                          <a:latin typeface="Arial" panose="020B0604020202020204" pitchFamily="34" charset="0"/>
                        </a:rPr>
                        <a:t>732</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2465">
                <a:tc vMerge="1">
                  <a:txBody>
                    <a:bodyPr/>
                    <a:lstStyle/>
                    <a:p>
                      <a:endParaRPr lang="es-MX"/>
                    </a:p>
                  </a:txBody>
                  <a:tcPr/>
                </a:tc>
                <a:tc vMerge="1">
                  <a:txBody>
                    <a:bodyPr/>
                    <a:lstStyle/>
                    <a:p>
                      <a:endParaRPr lang="es-MX"/>
                    </a:p>
                  </a:txBody>
                  <a:tcPr/>
                </a:tc>
                <a:tc>
                  <a:txBody>
                    <a:bodyPr/>
                    <a:lstStyle/>
                    <a:p>
                      <a:pPr algn="l" fontAlgn="b"/>
                      <a:r>
                        <a:rPr lang="es-MX" sz="900" b="0" i="0" u="none" strike="noStrike">
                          <a:solidFill>
                            <a:srgbClr val="000000"/>
                          </a:solidFill>
                          <a:effectLst/>
                          <a:latin typeface="Arial" panose="020B0604020202020204" pitchFamily="34" charset="0"/>
                        </a:rPr>
                        <a:t>Consultas  1ra Vez a NOVIEMBRE</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MX"/>
                    </a:p>
                  </a:txBody>
                  <a:tcPr/>
                </a:tc>
                <a:tc vMerge="1">
                  <a:txBody>
                    <a:bodyPr/>
                    <a:lstStyle/>
                    <a:p>
                      <a:endParaRPr lang="es-MX"/>
                    </a:p>
                  </a:txBody>
                  <a:tcPr/>
                </a:tc>
                <a:tc>
                  <a:txBody>
                    <a:bodyPr/>
                    <a:lstStyle/>
                    <a:p>
                      <a:pPr algn="ctr" fontAlgn="ctr"/>
                      <a:r>
                        <a:rPr lang="es-MX" sz="900" b="0" i="0" u="none" strike="noStrike">
                          <a:solidFill>
                            <a:srgbClr val="000000"/>
                          </a:solidFill>
                          <a:effectLst/>
                          <a:latin typeface="Calibri" panose="020F0502020204030204" pitchFamily="34" charset="0"/>
                        </a:rPr>
                        <a:t>1,606</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900" b="0" i="0" u="none" strike="noStrike">
                          <a:solidFill>
                            <a:srgbClr val="000000"/>
                          </a:solidFill>
                          <a:effectLst/>
                          <a:latin typeface="Calibri" panose="020F0502020204030204" pitchFamily="34" charset="0"/>
                        </a:rPr>
                        <a:t>555</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900" b="0" i="0" u="none" strike="noStrike">
                          <a:solidFill>
                            <a:srgbClr val="000000"/>
                          </a:solidFill>
                          <a:effectLst/>
                          <a:latin typeface="Calibri" panose="020F0502020204030204" pitchFamily="34" charset="0"/>
                        </a:rPr>
                        <a:t>969</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900" b="0" i="0" u="none" strike="noStrike">
                          <a:solidFill>
                            <a:srgbClr val="000000"/>
                          </a:solidFill>
                          <a:effectLst/>
                          <a:latin typeface="Calibri" panose="020F0502020204030204" pitchFamily="34" charset="0"/>
                        </a:rPr>
                        <a:t>650</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900" b="0" i="0" u="none" strike="noStrike">
                          <a:solidFill>
                            <a:srgbClr val="000000"/>
                          </a:solidFill>
                          <a:effectLst/>
                          <a:latin typeface="Calibri" panose="020F0502020204030204" pitchFamily="34" charset="0"/>
                        </a:rPr>
                        <a:t>1,144</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900" b="0" i="0" u="none" strike="noStrike">
                          <a:solidFill>
                            <a:srgbClr val="000000"/>
                          </a:solidFill>
                          <a:effectLst/>
                          <a:latin typeface="Calibri" panose="020F0502020204030204" pitchFamily="34" charset="0"/>
                        </a:rPr>
                        <a:t>1,307</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MX" sz="900" b="0" i="0" u="none" strike="noStrike">
                          <a:solidFill>
                            <a:srgbClr val="000000"/>
                          </a:solidFill>
                          <a:effectLst/>
                          <a:latin typeface="Calibri" panose="020F0502020204030204" pitchFamily="34" charset="0"/>
                        </a:rPr>
                        <a:t>597</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MX" sz="900" b="0" i="0" u="none" strike="noStrike">
                          <a:solidFill>
                            <a:srgbClr val="000000"/>
                          </a:solidFill>
                          <a:effectLst/>
                          <a:latin typeface="Calibri" panose="020F0502020204030204" pitchFamily="34" charset="0"/>
                        </a:rPr>
                        <a:t>6,828</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r>
              <a:tr h="692465">
                <a:tc vMerge="1">
                  <a:txBody>
                    <a:bodyPr/>
                    <a:lstStyle/>
                    <a:p>
                      <a:endParaRPr lang="es-MX"/>
                    </a:p>
                  </a:txBody>
                  <a:tcPr/>
                </a:tc>
                <a:tc vMerge="1">
                  <a:txBody>
                    <a:bodyPr/>
                    <a:lstStyle/>
                    <a:p>
                      <a:endParaRPr lang="es-MX"/>
                    </a:p>
                  </a:txBody>
                  <a:tcPr/>
                </a:tc>
                <a:tc>
                  <a:txBody>
                    <a:bodyPr/>
                    <a:lstStyle/>
                    <a:p>
                      <a:pPr algn="l" fontAlgn="b"/>
                      <a:r>
                        <a:rPr lang="es-MX" sz="900" b="0" i="0" u="none" strike="noStrike">
                          <a:solidFill>
                            <a:srgbClr val="000000"/>
                          </a:solidFill>
                          <a:effectLst/>
                          <a:latin typeface="Arial" panose="020B0604020202020204" pitchFamily="34" charset="0"/>
                        </a:rPr>
                        <a:t>Consultas esperadas a NOVIEMBRE</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MX"/>
                    </a:p>
                  </a:txBody>
                  <a:tcPr/>
                </a:tc>
                <a:tc vMerge="1">
                  <a:txBody>
                    <a:bodyPr/>
                    <a:lstStyle/>
                    <a:p>
                      <a:endParaRPr lang="es-MX"/>
                    </a:p>
                  </a:txBody>
                  <a:tcPr/>
                </a:tc>
                <a:tc>
                  <a:txBody>
                    <a:bodyPr/>
                    <a:lstStyle/>
                    <a:p>
                      <a:pPr algn="ctr" fontAlgn="t"/>
                      <a:r>
                        <a:rPr lang="es-MX" sz="900" b="0" i="0" u="none" strike="noStrike">
                          <a:solidFill>
                            <a:srgbClr val="000000"/>
                          </a:solidFill>
                          <a:effectLst/>
                          <a:latin typeface="Arial" panose="020B0604020202020204" pitchFamily="34" charset="0"/>
                        </a:rPr>
                        <a:t>311</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900" b="0" i="0" u="none" strike="noStrike">
                          <a:solidFill>
                            <a:srgbClr val="000000"/>
                          </a:solidFill>
                          <a:effectLst/>
                          <a:latin typeface="Arial" panose="020B0604020202020204" pitchFamily="34" charset="0"/>
                        </a:rPr>
                        <a:t>65</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900" b="0" i="0" u="none" strike="noStrike">
                          <a:solidFill>
                            <a:srgbClr val="000000"/>
                          </a:solidFill>
                          <a:effectLst/>
                          <a:latin typeface="Arial" panose="020B0604020202020204" pitchFamily="34" charset="0"/>
                        </a:rPr>
                        <a:t>90</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900" b="0" i="0" u="none" strike="noStrike">
                          <a:solidFill>
                            <a:srgbClr val="000000"/>
                          </a:solidFill>
                          <a:effectLst/>
                          <a:latin typeface="Arial" panose="020B0604020202020204" pitchFamily="34" charset="0"/>
                        </a:rPr>
                        <a:t>72</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900" b="0" i="0" u="none" strike="noStrike">
                          <a:solidFill>
                            <a:srgbClr val="000000"/>
                          </a:solidFill>
                          <a:effectLst/>
                          <a:latin typeface="Arial" panose="020B0604020202020204" pitchFamily="34" charset="0"/>
                        </a:rPr>
                        <a:t>82</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900" b="0" i="0" u="none" strike="noStrike">
                          <a:solidFill>
                            <a:srgbClr val="000000"/>
                          </a:solidFill>
                          <a:effectLst/>
                          <a:latin typeface="Arial" panose="020B0604020202020204" pitchFamily="34" charset="0"/>
                        </a:rPr>
                        <a:t>65</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900" b="0" i="0" u="none" strike="noStrike">
                          <a:solidFill>
                            <a:srgbClr val="000000"/>
                          </a:solidFill>
                          <a:effectLst/>
                          <a:latin typeface="Arial" panose="020B0604020202020204" pitchFamily="34" charset="0"/>
                        </a:rPr>
                        <a:t>46</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900" b="0" i="0" u="none" strike="noStrike">
                          <a:solidFill>
                            <a:srgbClr val="000000"/>
                          </a:solidFill>
                          <a:effectLst/>
                          <a:latin typeface="Arial" panose="020B0604020202020204" pitchFamily="34" charset="0"/>
                        </a:rPr>
                        <a:t>732</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2465">
                <a:tc vMerge="1">
                  <a:txBody>
                    <a:bodyPr/>
                    <a:lstStyle/>
                    <a:p>
                      <a:endParaRPr lang="es-MX"/>
                    </a:p>
                  </a:txBody>
                  <a:tcPr/>
                </a:tc>
                <a:tc vMerge="1">
                  <a:txBody>
                    <a:bodyPr/>
                    <a:lstStyle/>
                    <a:p>
                      <a:endParaRPr lang="es-MX"/>
                    </a:p>
                  </a:txBody>
                  <a:tcPr/>
                </a:tc>
                <a:tc>
                  <a:txBody>
                    <a:bodyPr/>
                    <a:lstStyle/>
                    <a:p>
                      <a:pPr algn="l" fontAlgn="b"/>
                      <a:r>
                        <a:rPr lang="es-MX" sz="900" b="0" i="0" u="none" strike="noStrike">
                          <a:solidFill>
                            <a:srgbClr val="000000"/>
                          </a:solidFill>
                          <a:effectLst/>
                          <a:latin typeface="Arial" panose="020B0604020202020204" pitchFamily="34" charset="0"/>
                        </a:rPr>
                        <a:t>Rezago anual al mes de cálculo </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MX"/>
                    </a:p>
                  </a:txBody>
                  <a:tcPr/>
                </a:tc>
                <a:tc vMerge="1">
                  <a:txBody>
                    <a:bodyPr/>
                    <a:lstStyle/>
                    <a:p>
                      <a:endParaRPr lang="es-MX"/>
                    </a:p>
                  </a:txBody>
                  <a:tcPr/>
                </a:tc>
                <a:tc>
                  <a:txBody>
                    <a:bodyPr/>
                    <a:lstStyle/>
                    <a:p>
                      <a:pPr algn="ctr" fontAlgn="t"/>
                      <a:r>
                        <a:rPr lang="es-MX" sz="900" b="0" i="0" u="none" strike="noStrike">
                          <a:solidFill>
                            <a:srgbClr val="000000"/>
                          </a:solidFill>
                          <a:effectLst/>
                          <a:latin typeface="Arial" panose="020B0604020202020204" pitchFamily="34" charset="0"/>
                        </a:rPr>
                        <a:t>2,125</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900" b="0" i="0" u="none" strike="noStrike">
                          <a:solidFill>
                            <a:srgbClr val="000000"/>
                          </a:solidFill>
                          <a:effectLst/>
                          <a:latin typeface="Arial" panose="020B0604020202020204" pitchFamily="34" charset="0"/>
                        </a:rPr>
                        <a:t>220</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900" b="0" i="0" u="none" strike="noStrike">
                          <a:solidFill>
                            <a:srgbClr val="000000"/>
                          </a:solidFill>
                          <a:effectLst/>
                          <a:latin typeface="Arial" panose="020B0604020202020204" pitchFamily="34" charset="0"/>
                        </a:rPr>
                        <a:t>113</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900" b="0" i="0" u="none" strike="noStrike">
                          <a:solidFill>
                            <a:srgbClr val="000000"/>
                          </a:solidFill>
                          <a:effectLst/>
                          <a:latin typeface="Arial" panose="020B0604020202020204" pitchFamily="34" charset="0"/>
                        </a:rPr>
                        <a:t>218</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900" b="0" i="0" u="none" strike="noStrike">
                          <a:solidFill>
                            <a:srgbClr val="000000"/>
                          </a:solidFill>
                          <a:effectLst/>
                          <a:latin typeface="Arial" panose="020B0604020202020204" pitchFamily="34" charset="0"/>
                        </a:rPr>
                        <a:t>-157</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900" b="0" i="0" u="none" strike="noStrike">
                          <a:solidFill>
                            <a:srgbClr val="000000"/>
                          </a:solidFill>
                          <a:effectLst/>
                          <a:latin typeface="Arial" panose="020B0604020202020204" pitchFamily="34" charset="0"/>
                        </a:rPr>
                        <a:t>-525</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900" b="0" i="0" u="none" strike="noStrike">
                          <a:solidFill>
                            <a:srgbClr val="000000"/>
                          </a:solidFill>
                          <a:effectLst/>
                          <a:latin typeface="Arial" panose="020B0604020202020204" pitchFamily="34" charset="0"/>
                        </a:rPr>
                        <a:t>-43</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MX" sz="900" b="0" i="0" u="none" strike="noStrike">
                          <a:solidFill>
                            <a:srgbClr val="000000"/>
                          </a:solidFill>
                          <a:effectLst/>
                          <a:latin typeface="Arial" panose="020B0604020202020204" pitchFamily="34" charset="0"/>
                        </a:rPr>
                        <a:t>1,951</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92465">
                <a:tc vMerge="1">
                  <a:txBody>
                    <a:bodyPr/>
                    <a:lstStyle/>
                    <a:p>
                      <a:endParaRPr lang="es-MX"/>
                    </a:p>
                  </a:txBody>
                  <a:tcPr/>
                </a:tc>
                <a:tc vMerge="1">
                  <a:txBody>
                    <a:bodyPr/>
                    <a:lstStyle/>
                    <a:p>
                      <a:endParaRPr lang="es-MX"/>
                    </a:p>
                  </a:txBody>
                  <a:tcPr/>
                </a:tc>
                <a:tc>
                  <a:txBody>
                    <a:bodyPr/>
                    <a:lstStyle/>
                    <a:p>
                      <a:pPr algn="l" fontAlgn="t"/>
                      <a:r>
                        <a:rPr lang="es-MX" sz="900" b="1" i="0" u="none" strike="noStrike">
                          <a:solidFill>
                            <a:srgbClr val="000000"/>
                          </a:solidFill>
                          <a:effectLst/>
                          <a:latin typeface="Arial" panose="020B0604020202020204" pitchFamily="34" charset="0"/>
                        </a:rPr>
                        <a:t>% cumplimiento ponderal /10 anual</a:t>
                      </a:r>
                    </a:p>
                  </a:txBody>
                  <a:tcPr marL="7648" marR="7648" marT="764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MX"/>
                    </a:p>
                  </a:txBody>
                  <a:tcPr/>
                </a:tc>
                <a:tc vMerge="1">
                  <a:txBody>
                    <a:bodyPr/>
                    <a:lstStyle/>
                    <a:p>
                      <a:endParaRPr lang="es-MX"/>
                    </a:p>
                  </a:txBody>
                  <a:tcPr/>
                </a:tc>
                <a:tc>
                  <a:txBody>
                    <a:bodyPr/>
                    <a:lstStyle/>
                    <a:p>
                      <a:pPr algn="ctr" fontAlgn="ctr"/>
                      <a:r>
                        <a:rPr lang="es-MX" sz="900" b="0" i="0" u="none" strike="noStrike">
                          <a:solidFill>
                            <a:srgbClr val="000000"/>
                          </a:solidFill>
                          <a:effectLst/>
                          <a:latin typeface="Arial" panose="020B0604020202020204" pitchFamily="34" charset="0"/>
                        </a:rPr>
                        <a:t>4.3</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es-MX" sz="900" b="0" i="0" u="none" strike="noStrike">
                          <a:solidFill>
                            <a:srgbClr val="000000"/>
                          </a:solidFill>
                          <a:effectLst/>
                          <a:latin typeface="Arial" panose="020B0604020202020204" pitchFamily="34" charset="0"/>
                        </a:rPr>
                        <a:t>7.2</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es-MX" sz="900" b="0" i="0" u="none" strike="noStrike">
                          <a:solidFill>
                            <a:srgbClr val="000000"/>
                          </a:solidFill>
                          <a:effectLst/>
                          <a:latin typeface="Arial" panose="020B0604020202020204" pitchFamily="34" charset="0"/>
                        </a:rPr>
                        <a:t>9.0</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es-MX" sz="900" b="0" i="0" u="none" strike="noStrike">
                          <a:solidFill>
                            <a:srgbClr val="000000"/>
                          </a:solidFill>
                          <a:effectLst/>
                          <a:latin typeface="Arial" panose="020B0604020202020204" pitchFamily="34" charset="0"/>
                        </a:rPr>
                        <a:t>7.5</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es-MX" sz="900" b="0" i="0" u="none" strike="noStrike">
                          <a:solidFill>
                            <a:srgbClr val="000000"/>
                          </a:solidFill>
                          <a:effectLst/>
                          <a:latin typeface="Arial" panose="020B0604020202020204" pitchFamily="34" charset="0"/>
                        </a:rPr>
                        <a:t>10.0</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es-MX" sz="900" b="0" i="0" u="none" strike="noStrike">
                          <a:solidFill>
                            <a:srgbClr val="000000"/>
                          </a:solidFill>
                          <a:effectLst/>
                          <a:latin typeface="Arial" panose="020B0604020202020204" pitchFamily="34" charset="0"/>
                        </a:rPr>
                        <a:t>10.0</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es-MX" sz="900" b="0" i="0" u="none" strike="noStrike">
                          <a:solidFill>
                            <a:srgbClr val="000000"/>
                          </a:solidFill>
                          <a:effectLst/>
                          <a:latin typeface="Arial" panose="020B0604020202020204" pitchFamily="34" charset="0"/>
                        </a:rPr>
                        <a:t>10.8</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c>
                  <a:txBody>
                    <a:bodyPr/>
                    <a:lstStyle/>
                    <a:p>
                      <a:pPr algn="ctr" fontAlgn="ctr"/>
                      <a:r>
                        <a:rPr lang="es-MX" sz="900" b="0" i="0" u="none" strike="noStrike">
                          <a:solidFill>
                            <a:srgbClr val="000000"/>
                          </a:solidFill>
                          <a:effectLst/>
                          <a:latin typeface="Arial" panose="020B0604020202020204" pitchFamily="34" charset="0"/>
                        </a:rPr>
                        <a:t>7.8</a:t>
                      </a:r>
                    </a:p>
                  </a:txBody>
                  <a:tcPr marL="7648" marR="7648" marT="764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C0DA"/>
                    </a:solidFill>
                  </a:tcPr>
                </a:tc>
              </a:tr>
              <a:tr h="375649">
                <a:tc vMerge="1">
                  <a:txBody>
                    <a:bodyPr/>
                    <a:lstStyle/>
                    <a:p>
                      <a:endParaRPr lang="es-MX"/>
                    </a:p>
                  </a:txBody>
                  <a:tcPr/>
                </a:tc>
                <a:tc vMerge="1">
                  <a:txBody>
                    <a:bodyPr/>
                    <a:lstStyle/>
                    <a:p>
                      <a:endParaRPr lang="es-MX"/>
                    </a:p>
                  </a:txBody>
                  <a:tcPr/>
                </a:tc>
                <a:tc>
                  <a:txBody>
                    <a:bodyPr/>
                    <a:lstStyle/>
                    <a:p>
                      <a:pPr algn="l" fontAlgn="b"/>
                      <a:r>
                        <a:rPr lang="es-MX" sz="900" b="1" i="0" u="none" strike="noStrike">
                          <a:solidFill>
                            <a:srgbClr val="000000"/>
                          </a:solidFill>
                          <a:effectLst/>
                          <a:latin typeface="Arial" panose="020B0604020202020204" pitchFamily="34" charset="0"/>
                        </a:rPr>
                        <a:t>Ponderal Anual Federal 100%</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s-MX"/>
                    </a:p>
                  </a:txBody>
                  <a:tcPr/>
                </a:tc>
                <a:tc vMerge="1">
                  <a:txBody>
                    <a:bodyPr/>
                    <a:lstStyle/>
                    <a:p>
                      <a:endParaRPr lang="es-MX"/>
                    </a:p>
                  </a:txBody>
                  <a:tcPr/>
                </a:tc>
                <a:tc>
                  <a:txBody>
                    <a:bodyPr/>
                    <a:lstStyle/>
                    <a:p>
                      <a:pPr algn="ctr" fontAlgn="b"/>
                      <a:r>
                        <a:rPr lang="es-MX" sz="900" b="0" i="0" u="none" strike="noStrike">
                          <a:solidFill>
                            <a:srgbClr val="000000"/>
                          </a:solidFill>
                          <a:effectLst/>
                          <a:latin typeface="Calibri" panose="020F0502020204030204" pitchFamily="34" charset="0"/>
                        </a:rPr>
                        <a:t>43.0</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MX" sz="900" b="0" i="0" u="none" strike="noStrike">
                          <a:solidFill>
                            <a:srgbClr val="000000"/>
                          </a:solidFill>
                          <a:effectLst/>
                          <a:latin typeface="Calibri" panose="020F0502020204030204" pitchFamily="34" charset="0"/>
                        </a:rPr>
                        <a:t>71.6</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MX" sz="900" b="0" i="0" u="none" strike="noStrike">
                          <a:solidFill>
                            <a:srgbClr val="000000"/>
                          </a:solidFill>
                          <a:effectLst/>
                          <a:latin typeface="Calibri" panose="020F0502020204030204" pitchFamily="34" charset="0"/>
                        </a:rPr>
                        <a:t>89.6</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MX" sz="900" b="0" i="0" u="none" strike="noStrike">
                          <a:solidFill>
                            <a:srgbClr val="000000"/>
                          </a:solidFill>
                          <a:effectLst/>
                          <a:latin typeface="Calibri" panose="020F0502020204030204" pitchFamily="34" charset="0"/>
                        </a:rPr>
                        <a:t>74.9</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MX" sz="900" b="0" i="0" u="none" strike="noStrike">
                          <a:solidFill>
                            <a:srgbClr val="000000"/>
                          </a:solidFill>
                          <a:effectLst/>
                          <a:latin typeface="Calibri" panose="020F0502020204030204" pitchFamily="34" charset="0"/>
                        </a:rPr>
                        <a:t>100.0</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MX" sz="900" b="0" i="0" u="none" strike="noStrike">
                          <a:solidFill>
                            <a:srgbClr val="000000"/>
                          </a:solidFill>
                          <a:effectLst/>
                          <a:latin typeface="Calibri" panose="020F0502020204030204" pitchFamily="34" charset="0"/>
                        </a:rPr>
                        <a:t>100.0</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MX" sz="900" b="0" i="0" u="none" strike="noStrike">
                          <a:solidFill>
                            <a:srgbClr val="000000"/>
                          </a:solidFill>
                          <a:effectLst/>
                          <a:latin typeface="Calibri" panose="020F0502020204030204" pitchFamily="34" charset="0"/>
                        </a:rPr>
                        <a:t>100.0</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s-MX" sz="900" b="0" i="0" u="none" strike="noStrike" dirty="0">
                          <a:solidFill>
                            <a:srgbClr val="000000"/>
                          </a:solidFill>
                          <a:effectLst/>
                          <a:latin typeface="Calibri" panose="020F0502020204030204" pitchFamily="34" charset="0"/>
                        </a:rPr>
                        <a:t>77.8</a:t>
                      </a:r>
                    </a:p>
                  </a:txBody>
                  <a:tcPr marL="7648" marR="7648" marT="764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val="18879870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redondeado"/>
          <p:cNvSpPr/>
          <p:nvPr/>
        </p:nvSpPr>
        <p:spPr>
          <a:xfrm>
            <a:off x="219075" y="1766888"/>
            <a:ext cx="9653588" cy="11588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1882" tIns="50941" rIns="101882" bIns="50941" anchor="ctr"/>
          <a:lstStyle/>
          <a:p>
            <a:pPr algn="just" eaLnBrk="1" hangingPunct="1">
              <a:defRPr/>
            </a:pPr>
            <a:r>
              <a:rPr lang="es-MX" b="1" dirty="0">
                <a:solidFill>
                  <a:srgbClr val="990033"/>
                </a:solidFill>
                <a:cs typeface="Arial" pitchFamily="34" charset="0"/>
              </a:rPr>
              <a:t>Metodología para obtener el número de mujeres embarazadas con VIH que recibieron ARV en el año, a través del SALVAR:</a:t>
            </a:r>
          </a:p>
        </p:txBody>
      </p:sp>
      <p:sp>
        <p:nvSpPr>
          <p:cNvPr id="5" name="CuadroTexto 2"/>
          <p:cNvSpPr txBox="1">
            <a:spLocks noChangeArrowheads="1"/>
          </p:cNvSpPr>
          <p:nvPr/>
        </p:nvSpPr>
        <p:spPr bwMode="auto">
          <a:xfrm>
            <a:off x="198438" y="2854325"/>
            <a:ext cx="9688512" cy="3706813"/>
          </a:xfrm>
          <a:prstGeom prst="rect">
            <a:avLst/>
          </a:prstGeom>
          <a:solidFill>
            <a:schemeClr val="bg1">
              <a:lumMod val="95000"/>
            </a:schemeClr>
          </a:solidFill>
          <a:ln w="9525">
            <a:noFill/>
            <a:miter lim="800000"/>
            <a:headEnd/>
            <a:tailEnd/>
          </a:ln>
        </p:spPr>
        <p:txBody>
          <a:bodyPr lIns="101882" tIns="50941" rIns="101882" bIns="50941">
            <a:spAutoFit/>
          </a:bodyPr>
          <a:lstStyle/>
          <a:p>
            <a:pPr marL="382059" indent="-382059" algn="just" eaLnBrk="1" hangingPunct="1">
              <a:spcBef>
                <a:spcPts val="1337"/>
              </a:spcBef>
              <a:buClr>
                <a:srgbClr val="77933C"/>
              </a:buClr>
              <a:buSzPct val="150000"/>
              <a:buFontTx/>
              <a:buBlip>
                <a:blip r:embed="rId3"/>
              </a:buBlip>
              <a:defRPr/>
            </a:pPr>
            <a:r>
              <a:rPr lang="es-MX" dirty="0">
                <a:latin typeface="+mn-lt"/>
                <a:cs typeface="Arial" charset="0"/>
              </a:rPr>
              <a:t>Criterios: Mujeres activas y en tratamiento registradas como embarazadas cuya fecha de cambio de estatus este dentro del periodo a evaluar.</a:t>
            </a:r>
          </a:p>
          <a:p>
            <a:pPr marL="382059" indent="-382059" algn="just" eaLnBrk="1" hangingPunct="1">
              <a:spcBef>
                <a:spcPts val="1337"/>
              </a:spcBef>
              <a:buClr>
                <a:srgbClr val="77933C"/>
              </a:buClr>
              <a:buSzPct val="150000"/>
              <a:buFontTx/>
              <a:buBlip>
                <a:blip r:embed="rId3"/>
              </a:buBlip>
              <a:defRPr/>
            </a:pPr>
            <a:r>
              <a:rPr lang="es-MX" dirty="0">
                <a:latin typeface="+mn-lt"/>
                <a:cs typeface="Arial" charset="0"/>
              </a:rPr>
              <a:t>Metodología.-  Con una cuenta de usuario de nivel estatal, utilizar la opción de Hoja de cálculo en el SALVAR, del menú: “Reportes Fijos y personalizados” y seleccionar de la pestaña: “Datos generales”, los siguientes campos:</a:t>
            </a:r>
          </a:p>
          <a:p>
            <a:pPr marL="891471" lvl="1" indent="-382059" algn="just" eaLnBrk="1" hangingPunct="1">
              <a:spcBef>
                <a:spcPts val="1337"/>
              </a:spcBef>
              <a:buClr>
                <a:srgbClr val="77933C"/>
              </a:buClr>
              <a:buSzPct val="150000"/>
              <a:buFontTx/>
              <a:buBlip>
                <a:blip r:embed="rId3"/>
              </a:buBlip>
              <a:defRPr/>
            </a:pPr>
            <a:r>
              <a:rPr lang="es-MX" dirty="0">
                <a:latin typeface="+mn-lt"/>
                <a:cs typeface="Arial" charset="0"/>
              </a:rPr>
              <a:t>Pacientes en tratamiento ARV.</a:t>
            </a:r>
          </a:p>
          <a:p>
            <a:pPr marL="891471" lvl="1" indent="-382059" algn="just" eaLnBrk="1" hangingPunct="1">
              <a:spcBef>
                <a:spcPts val="1337"/>
              </a:spcBef>
              <a:buClr>
                <a:srgbClr val="77933C"/>
              </a:buClr>
              <a:buSzPct val="150000"/>
              <a:buFontTx/>
              <a:buBlip>
                <a:blip r:embed="rId3"/>
              </a:buBlip>
              <a:defRPr/>
            </a:pPr>
            <a:r>
              <a:rPr lang="es-MX" dirty="0">
                <a:latin typeface="+mn-lt"/>
                <a:cs typeface="Arial" charset="0"/>
              </a:rPr>
              <a:t>Embarazada.</a:t>
            </a:r>
          </a:p>
          <a:p>
            <a:pPr marL="891471" lvl="1" indent="-382059" algn="just" eaLnBrk="1" hangingPunct="1">
              <a:spcBef>
                <a:spcPts val="1337"/>
              </a:spcBef>
              <a:buClr>
                <a:srgbClr val="77933C"/>
              </a:buClr>
              <a:buSzPct val="150000"/>
              <a:buFontTx/>
              <a:buBlip>
                <a:blip r:embed="rId3"/>
              </a:buBlip>
              <a:defRPr/>
            </a:pPr>
            <a:r>
              <a:rPr lang="es-MX" dirty="0">
                <a:latin typeface="+mn-lt"/>
                <a:cs typeface="Arial" charset="0"/>
              </a:rPr>
              <a:t>Fecha del último estatus.</a:t>
            </a:r>
          </a:p>
          <a:p>
            <a:pPr marL="891471" lvl="1" indent="-382059" algn="just" eaLnBrk="1" hangingPunct="1">
              <a:spcBef>
                <a:spcPts val="1337"/>
              </a:spcBef>
              <a:buClr>
                <a:srgbClr val="77933C"/>
              </a:buClr>
              <a:buSzPct val="150000"/>
              <a:buFontTx/>
              <a:buBlip>
                <a:blip r:embed="rId3"/>
              </a:buBlip>
              <a:defRPr/>
            </a:pPr>
            <a:r>
              <a:rPr lang="es-MX" dirty="0">
                <a:latin typeface="+mn-lt"/>
                <a:cs typeface="Arial" charset="0"/>
              </a:rPr>
              <a:t>Estatus.</a:t>
            </a:r>
          </a:p>
        </p:txBody>
      </p:sp>
      <p:sp>
        <p:nvSpPr>
          <p:cNvPr id="18436" name="Rectangle 8"/>
          <p:cNvSpPr>
            <a:spLocks noChangeArrowheads="1"/>
          </p:cNvSpPr>
          <p:nvPr/>
        </p:nvSpPr>
        <p:spPr bwMode="auto">
          <a:xfrm>
            <a:off x="68263" y="211138"/>
            <a:ext cx="9886950" cy="1292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ctr" eaLnBrk="1" hangingPunct="1">
              <a:defRPr/>
            </a:pPr>
            <a:r>
              <a:rPr lang="es-MX" altLang="es-MX" sz="2800" b="1" dirty="0" smtClean="0">
                <a:solidFill>
                  <a:srgbClr val="A50021"/>
                </a:solidFill>
                <a:latin typeface="+mn-lt"/>
                <a:cs typeface="Tahoma" panose="020B0604030504040204" pitchFamily="34" charset="0"/>
              </a:rPr>
              <a:t>1) Porcentaje de mujeres embarazadas con VIH en TAR</a:t>
            </a:r>
          </a:p>
          <a:p>
            <a:pPr algn="ctr" eaLnBrk="1" hangingPunct="1">
              <a:defRPr/>
            </a:pPr>
            <a:endParaRPr lang="es-MX" altLang="es-MX" sz="2800" b="1" dirty="0" smtClean="0">
              <a:solidFill>
                <a:srgbClr val="A50021"/>
              </a:solidFill>
              <a:latin typeface="+mn-lt"/>
              <a:cs typeface="Tahoma" panose="020B0604030504040204" pitchFamily="34" charset="0"/>
            </a:endParaRPr>
          </a:p>
          <a:p>
            <a:pPr algn="ctr" eaLnBrk="1" hangingPunct="1">
              <a:defRPr/>
            </a:pPr>
            <a:r>
              <a:rPr lang="es-ES" altLang="es-MX" sz="2800" i="1" dirty="0" smtClean="0">
                <a:solidFill>
                  <a:srgbClr val="A50021"/>
                </a:solidFill>
                <a:latin typeface="+mn-lt"/>
                <a:cs typeface="Tahoma" panose="020B0604030504040204" pitchFamily="34" charset="0"/>
              </a:rPr>
              <a:t>Ficha técnica del indicador</a:t>
            </a:r>
            <a:r>
              <a:rPr lang="es-ES" altLang="es-MX" sz="2800" dirty="0" smtClean="0">
                <a:solidFill>
                  <a:srgbClr val="A50021"/>
                </a:solidFill>
                <a:latin typeface="+mn-lt"/>
                <a:cs typeface="Tahoma" panose="020B0604030504040204" pitchFamily="34" charset="0"/>
              </a:rPr>
              <a:t> </a:t>
            </a:r>
            <a:r>
              <a:rPr lang="es-ES" altLang="es-MX" sz="2800" i="1" dirty="0" smtClean="0">
                <a:solidFill>
                  <a:srgbClr val="A50021"/>
                </a:solidFill>
                <a:latin typeface="+mn-lt"/>
                <a:cs typeface="Tahoma" panose="020B0604030504040204" pitchFamily="34" charset="0"/>
              </a:rPr>
              <a:t>I</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5"/>
          <p:cNvSpPr>
            <a:spLocks noChangeArrowheads="1"/>
          </p:cNvSpPr>
          <p:nvPr/>
        </p:nvSpPr>
        <p:spPr bwMode="auto">
          <a:xfrm>
            <a:off x="346075" y="1649341"/>
            <a:ext cx="9371013" cy="416552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sz="2000">
                <a:solidFill>
                  <a:schemeClr val="tx1"/>
                </a:solidFill>
                <a:latin typeface="Calibri" panose="020F0502020204030204" pitchFamily="34" charset="0"/>
                <a:cs typeface="Arial" panose="020B0604020202020204" pitchFamily="34" charset="0"/>
              </a:defRPr>
            </a:lvl1pPr>
            <a:lvl2pPr>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just">
              <a:defRPr/>
            </a:pPr>
            <a:r>
              <a:rPr lang="es-ES_tradnl" altLang="es-MX" sz="2200" b="1" dirty="0" smtClean="0">
                <a:solidFill>
                  <a:srgbClr val="990033"/>
                </a:solidFill>
                <a:latin typeface="+mn-lt"/>
              </a:rPr>
              <a:t>Nombre del indicador:</a:t>
            </a:r>
            <a:r>
              <a:rPr lang="es-ES_tradnl" altLang="es-MX" sz="2200" dirty="0" smtClean="0">
                <a:solidFill>
                  <a:srgbClr val="336699"/>
                </a:solidFill>
                <a:latin typeface="+mn-lt"/>
              </a:rPr>
              <a:t> </a:t>
            </a:r>
            <a:r>
              <a:rPr lang="es-MX" altLang="es-MX" sz="2200" dirty="0" smtClean="0">
                <a:latin typeface="+mn-lt"/>
              </a:rPr>
              <a:t>Porcentaje de personas con VIH en supresión viral (Secretaría de Salud)</a:t>
            </a:r>
            <a:endParaRPr lang="es-ES_tradnl" altLang="es-MX" sz="2200" dirty="0" smtClean="0">
              <a:latin typeface="+mn-lt"/>
            </a:endParaRPr>
          </a:p>
          <a:p>
            <a:pPr algn="just">
              <a:defRPr/>
            </a:pPr>
            <a:endParaRPr lang="es-ES_tradnl" altLang="es-MX" sz="2200" dirty="0" smtClean="0">
              <a:latin typeface="+mn-lt"/>
            </a:endParaRPr>
          </a:p>
          <a:p>
            <a:pPr algn="just">
              <a:defRPr/>
            </a:pPr>
            <a:r>
              <a:rPr lang="es-ES_tradnl" altLang="es-MX" sz="2200" b="1" dirty="0" smtClean="0">
                <a:solidFill>
                  <a:srgbClr val="990033"/>
                </a:solidFill>
                <a:latin typeface="+mn-lt"/>
              </a:rPr>
              <a:t>Descripción del indicador:</a:t>
            </a:r>
            <a:r>
              <a:rPr lang="es-ES_tradnl" altLang="es-MX" sz="2200" dirty="0" smtClean="0">
                <a:latin typeface="+mn-lt"/>
              </a:rPr>
              <a:t> Mide la proporción de personas con VIH en tratamiento antirretroviral con carga viral suprimida. Una alta proporción de personas con carga viral suprimida implica una baja tasa de transmisión. El denominador basado en el programa permite medir la supresión viral de todas las personas en tratamiento, independientemente de cuando empezaron tratamiento, correspondiendo al tercer 90 de las metas 90-90-90.  </a:t>
            </a:r>
          </a:p>
          <a:p>
            <a:pPr algn="just">
              <a:defRPr/>
            </a:pPr>
            <a:endParaRPr lang="es-ES_tradnl" altLang="es-MX" sz="2200" dirty="0" smtClean="0">
              <a:latin typeface="+mn-lt"/>
            </a:endParaRPr>
          </a:p>
          <a:p>
            <a:pPr algn="just">
              <a:defRPr/>
            </a:pPr>
            <a:r>
              <a:rPr lang="es-ES_tradnl" altLang="es-MX" sz="2200" b="1" dirty="0" smtClean="0">
                <a:solidFill>
                  <a:srgbClr val="990033"/>
                </a:solidFill>
                <a:latin typeface="+mn-lt"/>
              </a:rPr>
              <a:t>Fórmula:</a:t>
            </a:r>
          </a:p>
          <a:p>
            <a:pPr algn="just">
              <a:defRPr/>
            </a:pPr>
            <a:endParaRPr lang="es-MX" altLang="es-MX" sz="2200" dirty="0" smtClean="0">
              <a:latin typeface="+mn-lt"/>
            </a:endParaRPr>
          </a:p>
        </p:txBody>
      </p:sp>
      <p:sp>
        <p:nvSpPr>
          <p:cNvPr id="7" name="Rectangle 4"/>
          <p:cNvSpPr>
            <a:spLocks noChangeArrowheads="1"/>
          </p:cNvSpPr>
          <p:nvPr/>
        </p:nvSpPr>
        <p:spPr bwMode="auto">
          <a:xfrm>
            <a:off x="-11113" y="528617"/>
            <a:ext cx="10085388" cy="6445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nchor="ctr"/>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ctr" eaLnBrk="1" hangingPunct="1">
              <a:defRPr/>
            </a:pPr>
            <a:r>
              <a:rPr lang="es-MX" altLang="es-MX" sz="2800" b="1" dirty="0">
                <a:solidFill>
                  <a:srgbClr val="A50021"/>
                </a:solidFill>
              </a:rPr>
              <a:t>5) Porcentaje de personas con VIH en supresión viral</a:t>
            </a:r>
            <a:br>
              <a:rPr lang="es-MX" altLang="es-MX" sz="2800" b="1" dirty="0">
                <a:solidFill>
                  <a:srgbClr val="A50021"/>
                </a:solidFill>
              </a:rPr>
            </a:br>
            <a:endParaRPr lang="es-MX" altLang="es-MX" sz="2800" b="1" dirty="0" smtClean="0">
              <a:solidFill>
                <a:srgbClr val="A50021"/>
              </a:solidFill>
            </a:endParaRPr>
          </a:p>
          <a:p>
            <a:pPr algn="ctr" eaLnBrk="1" hangingPunct="1">
              <a:defRPr/>
            </a:pPr>
            <a:r>
              <a:rPr lang="es-ES" altLang="es-MX" sz="2800" i="1" dirty="0" smtClean="0">
                <a:solidFill>
                  <a:srgbClr val="A50021"/>
                </a:solidFill>
              </a:rPr>
              <a:t>Ficha </a:t>
            </a:r>
            <a:r>
              <a:rPr lang="es-ES" altLang="es-MX" sz="2800" i="1" dirty="0">
                <a:solidFill>
                  <a:srgbClr val="A50021"/>
                </a:solidFill>
              </a:rPr>
              <a:t>técnica del indicador </a:t>
            </a:r>
            <a:r>
              <a:rPr lang="es-ES" altLang="es-MX" sz="2800" i="1" dirty="0" smtClean="0">
                <a:solidFill>
                  <a:srgbClr val="A50021"/>
                </a:solidFill>
              </a:rPr>
              <a:t>I</a:t>
            </a:r>
            <a:endParaRPr lang="es-ES" altLang="es-MX" sz="2800" b="1" dirty="0">
              <a:solidFill>
                <a:srgbClr val="A50021"/>
              </a:solidFill>
            </a:endParaRPr>
          </a:p>
        </p:txBody>
      </p:sp>
      <p:graphicFrame>
        <p:nvGraphicFramePr>
          <p:cNvPr id="4" name="Tabla 3"/>
          <p:cNvGraphicFramePr>
            <a:graphicFrameLocks noGrp="1"/>
          </p:cNvGraphicFramePr>
          <p:nvPr>
            <p:extLst>
              <p:ext uri="{D42A27DB-BD31-4B8C-83A1-F6EECF244321}">
                <p14:modId xmlns:p14="http://schemas.microsoft.com/office/powerpoint/2010/main" val="1488866906"/>
              </p:ext>
            </p:extLst>
          </p:nvPr>
        </p:nvGraphicFramePr>
        <p:xfrm>
          <a:off x="1442773" y="5516050"/>
          <a:ext cx="7818386" cy="1097280"/>
        </p:xfrm>
        <a:graphic>
          <a:graphicData uri="http://schemas.openxmlformats.org/drawingml/2006/table">
            <a:tbl>
              <a:tblPr firstRow="1" bandRow="1">
                <a:tableStyleId>{2D5ABB26-0587-4C30-8999-92F81FD0307C}</a:tableStyleId>
              </a:tblPr>
              <a:tblGrid>
                <a:gridCol w="7065593"/>
                <a:gridCol w="752793"/>
              </a:tblGrid>
              <a:tr h="370840">
                <a:tc>
                  <a:txBody>
                    <a:bodyPr/>
                    <a:lstStyle/>
                    <a:p>
                      <a:pPr algn="ctr"/>
                      <a:r>
                        <a:rPr lang="es-MX" sz="2000" dirty="0" smtClean="0">
                          <a:solidFill>
                            <a:schemeClr val="tx1"/>
                          </a:solidFill>
                        </a:rPr>
                        <a:t>Número de personas con VIH</a:t>
                      </a:r>
                      <a:r>
                        <a:rPr lang="es-MX" sz="2000" baseline="0" dirty="0" smtClean="0">
                          <a:solidFill>
                            <a:schemeClr val="tx1"/>
                          </a:solidFill>
                        </a:rPr>
                        <a:t> </a:t>
                      </a:r>
                      <a:r>
                        <a:rPr lang="es-MX" sz="2000" dirty="0" smtClean="0">
                          <a:solidFill>
                            <a:schemeClr val="tx1"/>
                          </a:solidFill>
                        </a:rPr>
                        <a:t>en tratamiento antirretroviral con carga viral suprimida en los últimos 12 meses </a:t>
                      </a:r>
                      <a:endParaRPr lang="es-MX" sz="2000" dirty="0">
                        <a:solidFill>
                          <a:schemeClr val="tx1"/>
                        </a:solidFill>
                      </a:endParaRPr>
                    </a:p>
                  </a:txBody>
                  <a:tcPr>
                    <a:lnB w="12700" cap="flat" cmpd="sng" algn="ctr">
                      <a:solidFill>
                        <a:schemeClr val="tx1"/>
                      </a:solidFill>
                      <a:prstDash val="solid"/>
                      <a:round/>
                      <a:headEnd type="none" w="med" len="med"/>
                      <a:tailEnd type="none" w="med" len="med"/>
                    </a:lnB>
                  </a:tcPr>
                </a:tc>
                <a:tc rowSpan="2">
                  <a:txBody>
                    <a:bodyPr/>
                    <a:lstStyle/>
                    <a:p>
                      <a:pPr algn="l"/>
                      <a:r>
                        <a:rPr lang="es-MX" sz="2000" dirty="0" smtClean="0">
                          <a:solidFill>
                            <a:schemeClr val="tx1"/>
                          </a:solidFill>
                        </a:rPr>
                        <a:t>*100</a:t>
                      </a:r>
                      <a:endParaRPr lang="es-MX" sz="2000" dirty="0">
                        <a:solidFill>
                          <a:schemeClr val="tx1"/>
                        </a:solidFill>
                      </a:endParaRPr>
                    </a:p>
                  </a:txBody>
                  <a:tcPr anchor="ctr"/>
                </a:tc>
              </a:tr>
              <a:tr h="370840">
                <a:tc>
                  <a:txBody>
                    <a:bodyPr/>
                    <a:lstStyle/>
                    <a:p>
                      <a:pPr algn="ctr"/>
                      <a:r>
                        <a:rPr lang="es-MX" sz="2000" dirty="0" smtClean="0">
                          <a:solidFill>
                            <a:schemeClr val="tx1"/>
                          </a:solidFill>
                        </a:rPr>
                        <a:t>Número de personas con VIH</a:t>
                      </a:r>
                      <a:r>
                        <a:rPr lang="es-MX" sz="2000" baseline="0" dirty="0" smtClean="0">
                          <a:solidFill>
                            <a:schemeClr val="tx1"/>
                          </a:solidFill>
                        </a:rPr>
                        <a:t> </a:t>
                      </a:r>
                      <a:r>
                        <a:rPr lang="es-MX" sz="2000" dirty="0" smtClean="0">
                          <a:solidFill>
                            <a:schemeClr val="tx1"/>
                          </a:solidFill>
                        </a:rPr>
                        <a:t>en tratamiento ARV </a:t>
                      </a:r>
                      <a:endParaRPr lang="es-MX" sz="2000" dirty="0">
                        <a:solidFill>
                          <a:schemeClr val="tx1"/>
                        </a:solidFill>
                      </a:endParaRPr>
                    </a:p>
                  </a:txBody>
                  <a:tcPr>
                    <a:lnT w="12700" cap="flat" cmpd="sng" algn="ctr">
                      <a:solidFill>
                        <a:schemeClr val="tx1"/>
                      </a:solidFill>
                      <a:prstDash val="solid"/>
                      <a:round/>
                      <a:headEnd type="none" w="med" len="med"/>
                      <a:tailEnd type="none" w="med" len="med"/>
                    </a:lnT>
                  </a:tcPr>
                </a:tc>
                <a:tc vMerge="1">
                  <a:txBody>
                    <a:bodyPr/>
                    <a:lstStyle/>
                    <a:p>
                      <a:endParaRPr lang="es-MX" dirty="0"/>
                    </a:p>
                  </a:txBody>
                  <a:tcPr/>
                </a:tc>
              </a:tr>
            </a:tbl>
          </a:graphicData>
        </a:graphic>
      </p:graphicFrame>
    </p:spTree>
    <p:extLst>
      <p:ext uri="{BB962C8B-B14F-4D97-AF65-F5344CB8AC3E}">
        <p14:creationId xmlns:p14="http://schemas.microsoft.com/office/powerpoint/2010/main" val="25486695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2"/>
          <p:cNvSpPr>
            <a:spLocks noChangeArrowheads="1"/>
          </p:cNvSpPr>
          <p:nvPr/>
        </p:nvSpPr>
        <p:spPr bwMode="auto">
          <a:xfrm>
            <a:off x="341313" y="2106025"/>
            <a:ext cx="9402762" cy="3919306"/>
          </a:xfrm>
          <a:prstGeom prst="rect">
            <a:avLst/>
          </a:prstGeom>
          <a:noFill/>
          <a:ln>
            <a:noFill/>
          </a:ln>
        </p:spPr>
        <p:txBody>
          <a:bodyPr lIns="101882" tIns="50941" rIns="101882" bIns="50941">
            <a:spAutoFit/>
          </a:bodyPr>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eaLnBrk="1" hangingPunct="1">
              <a:defRPr/>
            </a:pPr>
            <a:r>
              <a:rPr lang="es-ES_tradnl" altLang="es-MX" sz="2400" b="1" dirty="0" smtClean="0">
                <a:solidFill>
                  <a:srgbClr val="990033"/>
                </a:solidFill>
                <a:latin typeface="+mn-lt"/>
              </a:rPr>
              <a:t>Fuente del numerador: </a:t>
            </a:r>
            <a:r>
              <a:rPr lang="es-MX" altLang="es-MX" sz="2400" dirty="0" smtClean="0">
                <a:latin typeface="+mn-lt"/>
              </a:rPr>
              <a:t>SS/Censida. </a:t>
            </a:r>
            <a:r>
              <a:rPr lang="es-MX" altLang="es-MX" sz="2400" u="sng" dirty="0" smtClean="0">
                <a:latin typeface="+mn-lt"/>
              </a:rPr>
              <a:t>SALVAR.</a:t>
            </a:r>
          </a:p>
          <a:p>
            <a:pPr>
              <a:defRPr/>
            </a:pPr>
            <a:endParaRPr lang="es-MX" altLang="es-MX" dirty="0" smtClean="0">
              <a:latin typeface="+mn-lt"/>
            </a:endParaRPr>
          </a:p>
          <a:p>
            <a:pPr algn="just" eaLnBrk="1" hangingPunct="1">
              <a:defRPr/>
            </a:pPr>
            <a:r>
              <a:rPr lang="es-ES_tradnl" altLang="es-MX" sz="2400" b="1" dirty="0" smtClean="0">
                <a:solidFill>
                  <a:srgbClr val="990033"/>
                </a:solidFill>
                <a:latin typeface="+mn-lt"/>
              </a:rPr>
              <a:t>Fuente </a:t>
            </a:r>
            <a:r>
              <a:rPr lang="es-ES_tradnl" altLang="es-MX" sz="2400" b="1" dirty="0">
                <a:solidFill>
                  <a:srgbClr val="990033"/>
                </a:solidFill>
                <a:latin typeface="+mn-lt"/>
              </a:rPr>
              <a:t>del denominador: </a:t>
            </a:r>
            <a:r>
              <a:rPr lang="es-MX" altLang="es-MX" sz="2400" dirty="0" smtClean="0"/>
              <a:t>SS/Censida</a:t>
            </a:r>
            <a:r>
              <a:rPr lang="es-MX" altLang="es-MX" sz="2400" dirty="0"/>
              <a:t>. </a:t>
            </a:r>
            <a:r>
              <a:rPr lang="es-MX" altLang="es-MX" sz="2400" u="sng" dirty="0"/>
              <a:t>SALVAR.</a:t>
            </a:r>
          </a:p>
          <a:p>
            <a:pPr algn="just" eaLnBrk="1" hangingPunct="1">
              <a:defRPr/>
            </a:pPr>
            <a:endParaRPr lang="es-ES_tradnl" sz="1800" b="1" dirty="0" smtClean="0">
              <a:solidFill>
                <a:srgbClr val="990033"/>
              </a:solidFill>
              <a:latin typeface="+mn-lt"/>
            </a:endParaRPr>
          </a:p>
          <a:p>
            <a:pPr algn="just" eaLnBrk="1" hangingPunct="1">
              <a:defRPr/>
            </a:pPr>
            <a:r>
              <a:rPr lang="es-ES_tradnl" sz="2400" b="1" dirty="0" smtClean="0">
                <a:solidFill>
                  <a:srgbClr val="990033"/>
                </a:solidFill>
                <a:latin typeface="+mn-lt"/>
              </a:rPr>
              <a:t>Meta anual:</a:t>
            </a:r>
            <a:r>
              <a:rPr lang="es-ES_tradnl" sz="2400" dirty="0" smtClean="0">
                <a:solidFill>
                  <a:srgbClr val="993300"/>
                </a:solidFill>
                <a:effectLst>
                  <a:outerShdw blurRad="38100" dist="38100" dir="2700000" algn="tl">
                    <a:srgbClr val="C0C0C0"/>
                  </a:outerShdw>
                </a:effectLst>
                <a:latin typeface="+mn-lt"/>
              </a:rPr>
              <a:t> </a:t>
            </a:r>
            <a:r>
              <a:rPr lang="es-ES_tradnl" sz="2400" dirty="0" smtClean="0">
                <a:latin typeface="+mn-lt"/>
              </a:rPr>
              <a:t>100%.</a:t>
            </a:r>
          </a:p>
          <a:p>
            <a:pPr algn="just" eaLnBrk="1" hangingPunct="1">
              <a:defRPr/>
            </a:pPr>
            <a:endParaRPr lang="es-MX" altLang="es-MX" sz="1800" dirty="0" smtClean="0">
              <a:latin typeface="+mn-lt"/>
              <a:cs typeface="Helvetica" panose="020B0604020202020204" pitchFamily="34" charset="0"/>
            </a:endParaRPr>
          </a:p>
          <a:p>
            <a:pPr algn="just" eaLnBrk="1" hangingPunct="1">
              <a:defRPr/>
            </a:pPr>
            <a:r>
              <a:rPr lang="es-MX" altLang="es-MX" sz="2400" b="1" dirty="0">
                <a:solidFill>
                  <a:srgbClr val="990033"/>
                </a:solidFill>
              </a:rPr>
              <a:t>Procedimiento para la estimación de la meta:</a:t>
            </a:r>
          </a:p>
          <a:p>
            <a:pPr algn="just" eaLnBrk="1" hangingPunct="1">
              <a:defRPr/>
            </a:pPr>
            <a:r>
              <a:rPr lang="es-MX" altLang="es-MX" sz="2400" dirty="0" smtClean="0">
                <a:latin typeface="+mn-lt"/>
                <a:cs typeface="Helvetica" panose="020B0604020202020204" pitchFamily="34" charset="0"/>
              </a:rPr>
              <a:t>La </a:t>
            </a:r>
            <a:r>
              <a:rPr lang="es-MX" altLang="es-MX" sz="2400" dirty="0">
                <a:latin typeface="+mn-lt"/>
                <a:cs typeface="Helvetica" panose="020B0604020202020204" pitchFamily="34" charset="0"/>
              </a:rPr>
              <a:t>meta </a:t>
            </a:r>
            <a:r>
              <a:rPr lang="es-MX" altLang="es-MX" sz="2400" dirty="0" smtClean="0">
                <a:latin typeface="+mn-lt"/>
                <a:cs typeface="Helvetica" panose="020B0604020202020204" pitchFamily="34" charset="0"/>
              </a:rPr>
              <a:t>estimada es en función al número de personas en tratamiento, no al número total de personas con VIH, lo cual corresponde al tercer 90 de las metas 90-90-90, por lo que la meta anual para 2017 será del 90%, la cual será la misma para todas la entidades federativas. </a:t>
            </a:r>
          </a:p>
        </p:txBody>
      </p:sp>
      <p:sp>
        <p:nvSpPr>
          <p:cNvPr id="4" name="Rectangle 4"/>
          <p:cNvSpPr>
            <a:spLocks noChangeArrowheads="1"/>
          </p:cNvSpPr>
          <p:nvPr/>
        </p:nvSpPr>
        <p:spPr bwMode="auto">
          <a:xfrm>
            <a:off x="0" y="482738"/>
            <a:ext cx="10085388" cy="6445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nchor="ctr"/>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ctr" eaLnBrk="1" hangingPunct="1">
              <a:defRPr/>
            </a:pPr>
            <a:r>
              <a:rPr lang="es-MX" altLang="es-MX" sz="2800" b="1" dirty="0">
                <a:solidFill>
                  <a:srgbClr val="A50021"/>
                </a:solidFill>
              </a:rPr>
              <a:t>5) Porcentaje de personas con VIH en supresión viral</a:t>
            </a:r>
            <a:br>
              <a:rPr lang="es-MX" altLang="es-MX" sz="2800" b="1" dirty="0">
                <a:solidFill>
                  <a:srgbClr val="A50021"/>
                </a:solidFill>
              </a:rPr>
            </a:br>
            <a:endParaRPr lang="es-MX" altLang="es-MX" sz="2800" b="1" dirty="0" smtClean="0">
              <a:solidFill>
                <a:srgbClr val="A50021"/>
              </a:solidFill>
            </a:endParaRPr>
          </a:p>
          <a:p>
            <a:pPr algn="ctr" eaLnBrk="1" hangingPunct="1">
              <a:defRPr/>
            </a:pPr>
            <a:r>
              <a:rPr lang="es-ES" altLang="es-MX" sz="2800" i="1" dirty="0" smtClean="0">
                <a:solidFill>
                  <a:srgbClr val="A50021"/>
                </a:solidFill>
              </a:rPr>
              <a:t>Ficha </a:t>
            </a:r>
            <a:r>
              <a:rPr lang="es-ES" altLang="es-MX" sz="2800" i="1" dirty="0">
                <a:solidFill>
                  <a:srgbClr val="A50021"/>
                </a:solidFill>
              </a:rPr>
              <a:t>técnica del indicador </a:t>
            </a:r>
            <a:r>
              <a:rPr lang="es-ES" altLang="es-MX" sz="2800" i="1" dirty="0" smtClean="0">
                <a:solidFill>
                  <a:srgbClr val="A50021"/>
                </a:solidFill>
              </a:rPr>
              <a:t>II</a:t>
            </a:r>
            <a:endParaRPr lang="es-ES" altLang="es-MX" sz="2800" b="1" dirty="0">
              <a:solidFill>
                <a:srgbClr val="A50021"/>
              </a:solidFill>
            </a:endParaRPr>
          </a:p>
        </p:txBody>
      </p:sp>
    </p:spTree>
    <p:extLst>
      <p:ext uri="{BB962C8B-B14F-4D97-AF65-F5344CB8AC3E}">
        <p14:creationId xmlns:p14="http://schemas.microsoft.com/office/powerpoint/2010/main" val="36383480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2"/>
          <p:cNvSpPr txBox="1">
            <a:spLocks noChangeArrowheads="1"/>
          </p:cNvSpPr>
          <p:nvPr/>
        </p:nvSpPr>
        <p:spPr bwMode="auto">
          <a:xfrm>
            <a:off x="198438" y="2163763"/>
            <a:ext cx="9688512" cy="452437"/>
          </a:xfrm>
          <a:prstGeom prst="rect">
            <a:avLst/>
          </a:prstGeom>
          <a:noFill/>
          <a:ln w="9525">
            <a:noFill/>
            <a:miter lim="800000"/>
            <a:headEnd/>
            <a:tailEnd/>
          </a:ln>
        </p:spPr>
        <p:txBody>
          <a:bodyPr lIns="101882" tIns="50941" rIns="101882" bIns="50941">
            <a:spAutoFit/>
          </a:bodyPr>
          <a:lstStyle/>
          <a:p>
            <a:pPr marL="382059" indent="-382059" algn="just" eaLnBrk="1" hangingPunct="1">
              <a:spcBef>
                <a:spcPts val="1337"/>
              </a:spcBef>
              <a:buClr>
                <a:srgbClr val="77933C"/>
              </a:buClr>
              <a:buSzPct val="150000"/>
              <a:buFontTx/>
              <a:buBlip>
                <a:blip r:embed="rId3"/>
              </a:buBlip>
              <a:defRPr/>
            </a:pPr>
            <a:endParaRPr lang="es-MX" sz="2200" dirty="0">
              <a:latin typeface="+mn-lt"/>
              <a:cs typeface="Arial" charset="0"/>
            </a:endParaRPr>
          </a:p>
        </p:txBody>
      </p:sp>
      <p:sp>
        <p:nvSpPr>
          <p:cNvPr id="22531" name="1 Rectángulo"/>
          <p:cNvSpPr>
            <a:spLocks noChangeArrowheads="1"/>
          </p:cNvSpPr>
          <p:nvPr/>
        </p:nvSpPr>
        <p:spPr bwMode="auto">
          <a:xfrm>
            <a:off x="198438" y="1901825"/>
            <a:ext cx="9499600" cy="395521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marL="342900" indent="-342900">
              <a:defRPr sz="2000">
                <a:solidFill>
                  <a:schemeClr val="tx1"/>
                </a:solidFill>
                <a:latin typeface="Calibri" panose="020F0502020204030204" pitchFamily="34" charset="0"/>
                <a:cs typeface="Arial" panose="020B0604020202020204" pitchFamily="34" charset="0"/>
              </a:defRPr>
            </a:lvl1pPr>
            <a:lvl2pPr marL="800100" indent="-34290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just" eaLnBrk="1" hangingPunct="1">
              <a:spcBef>
                <a:spcPts val="1338"/>
              </a:spcBef>
              <a:buClr>
                <a:srgbClr val="77933C"/>
              </a:buClr>
              <a:buSzPct val="150000"/>
              <a:buFontTx/>
              <a:buBlip>
                <a:blip r:embed="rId4"/>
              </a:buBlip>
              <a:defRPr/>
            </a:pPr>
            <a:r>
              <a:rPr lang="es-MX" altLang="es-MX" sz="2300" b="1" dirty="0" smtClean="0">
                <a:latin typeface="+mn-lt"/>
              </a:rPr>
              <a:t>Denominador: </a:t>
            </a:r>
            <a:r>
              <a:rPr lang="es-MX" altLang="es-MX" sz="2300" dirty="0" smtClean="0">
                <a:latin typeface="+mn-lt"/>
              </a:rPr>
              <a:t>En el archivo de Excel generado, en la fila 4 encontrará el Número de Registros, el cual equivale al número de personas en tratamiento.</a:t>
            </a:r>
          </a:p>
          <a:p>
            <a:pPr marL="0" indent="0" algn="just" eaLnBrk="1" hangingPunct="1">
              <a:spcBef>
                <a:spcPts val="1338"/>
              </a:spcBef>
              <a:buClr>
                <a:srgbClr val="77933C"/>
              </a:buClr>
              <a:buSzPct val="150000"/>
              <a:defRPr/>
            </a:pPr>
            <a:endParaRPr lang="es-MX" altLang="es-MX" sz="2300" dirty="0" smtClean="0">
              <a:latin typeface="+mn-lt"/>
            </a:endParaRPr>
          </a:p>
          <a:p>
            <a:pPr algn="just" eaLnBrk="1" hangingPunct="1">
              <a:spcBef>
                <a:spcPts val="1338"/>
              </a:spcBef>
              <a:buClr>
                <a:srgbClr val="77933C"/>
              </a:buClr>
              <a:buSzPct val="150000"/>
              <a:buFontTx/>
              <a:buBlip>
                <a:blip r:embed="rId4"/>
              </a:buBlip>
              <a:defRPr/>
            </a:pPr>
            <a:r>
              <a:rPr lang="es-MX" altLang="es-MX" sz="2300" b="1" dirty="0" smtClean="0">
                <a:latin typeface="+mn-lt"/>
              </a:rPr>
              <a:t>Numerador: </a:t>
            </a:r>
            <a:r>
              <a:rPr lang="es-MX" altLang="es-MX" sz="2300" dirty="0" smtClean="0">
                <a:latin typeface="+mn-lt"/>
              </a:rPr>
              <a:t>En el archivo de Excel generado deberá filtrar los datos considerando los siguientes criterios:</a:t>
            </a:r>
          </a:p>
          <a:p>
            <a:pPr lvl="1" algn="just" eaLnBrk="1" hangingPunct="1">
              <a:spcBef>
                <a:spcPts val="1338"/>
              </a:spcBef>
              <a:buClr>
                <a:srgbClr val="77933C"/>
              </a:buClr>
              <a:buSzPct val="150000"/>
              <a:buFontTx/>
              <a:buBlip>
                <a:blip r:embed="rId4"/>
              </a:buBlip>
              <a:defRPr/>
            </a:pPr>
            <a:r>
              <a:rPr lang="es-MX" altLang="es-MX" sz="2300" dirty="0">
                <a:latin typeface="+mn-lt"/>
              </a:rPr>
              <a:t>FECHA DE LA ÚLTIMA CARGA </a:t>
            </a:r>
            <a:r>
              <a:rPr lang="es-MX" altLang="es-MX" sz="2300" dirty="0" smtClean="0">
                <a:latin typeface="+mn-lt"/>
              </a:rPr>
              <a:t>VIRAL</a:t>
            </a:r>
            <a:r>
              <a:rPr lang="es-MX" altLang="es-MX" sz="2300" dirty="0">
                <a:latin typeface="+mn-lt"/>
              </a:rPr>
              <a:t>:</a:t>
            </a:r>
            <a:r>
              <a:rPr lang="es-MX" altLang="es-MX" sz="2300" dirty="0" smtClean="0">
                <a:latin typeface="+mn-lt"/>
              </a:rPr>
              <a:t> seleccionar solo las fechas que se encuentren dentro de los últimos 12 meses</a:t>
            </a:r>
          </a:p>
          <a:p>
            <a:pPr lvl="1" algn="just" eaLnBrk="1" hangingPunct="1">
              <a:spcBef>
                <a:spcPts val="1338"/>
              </a:spcBef>
              <a:buClr>
                <a:srgbClr val="77933C"/>
              </a:buClr>
              <a:buSzPct val="150000"/>
              <a:buFontTx/>
              <a:buBlip>
                <a:blip r:embed="rId4"/>
              </a:buBlip>
              <a:defRPr/>
            </a:pPr>
            <a:r>
              <a:rPr lang="es-MX" altLang="es-MX" sz="2300" dirty="0">
                <a:latin typeface="+mn-lt"/>
              </a:rPr>
              <a:t>RESULTADO DE LA ÚLTIMA MUESTRA DE CARGA </a:t>
            </a:r>
            <a:r>
              <a:rPr lang="es-MX" altLang="es-MX" sz="2300" dirty="0" smtClean="0">
                <a:latin typeface="+mn-lt"/>
              </a:rPr>
              <a:t>VIRAL: Menor que 50</a:t>
            </a:r>
            <a:endParaRPr lang="es-MX" altLang="es-MX" sz="1800" dirty="0" smtClean="0">
              <a:latin typeface="+mn-lt"/>
            </a:endParaRPr>
          </a:p>
        </p:txBody>
      </p:sp>
      <p:sp>
        <p:nvSpPr>
          <p:cNvPr id="7" name="Rectangle 4"/>
          <p:cNvSpPr>
            <a:spLocks noChangeArrowheads="1"/>
          </p:cNvSpPr>
          <p:nvPr/>
        </p:nvSpPr>
        <p:spPr bwMode="auto">
          <a:xfrm>
            <a:off x="0" y="522495"/>
            <a:ext cx="10085388" cy="644525"/>
          </a:xfrm>
          <a:prstGeom prst="rect">
            <a:avLst/>
          </a:prstGeom>
          <a:noFill/>
          <a:ln>
            <a:noFill/>
          </a:ln>
          <a:extLst/>
        </p:spPr>
        <p:txBody>
          <a:bodyPr lIns="101882" tIns="50941" rIns="101882" bIns="50941" anchor="ctr"/>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ctr" eaLnBrk="1" hangingPunct="1">
              <a:defRPr/>
            </a:pPr>
            <a:r>
              <a:rPr lang="es-MX" altLang="es-MX" sz="2800" b="1" dirty="0">
                <a:solidFill>
                  <a:srgbClr val="A50021"/>
                </a:solidFill>
              </a:rPr>
              <a:t>5) Porcentaje de personas con VIH en supresión viral</a:t>
            </a:r>
            <a:br>
              <a:rPr lang="es-MX" altLang="es-MX" sz="2800" b="1" dirty="0">
                <a:solidFill>
                  <a:srgbClr val="A50021"/>
                </a:solidFill>
              </a:rPr>
            </a:br>
            <a:endParaRPr lang="es-MX" altLang="es-MX" sz="2800" b="1" dirty="0" smtClean="0">
              <a:solidFill>
                <a:srgbClr val="A50021"/>
              </a:solidFill>
            </a:endParaRPr>
          </a:p>
          <a:p>
            <a:pPr algn="ctr" eaLnBrk="1" hangingPunct="1">
              <a:defRPr/>
            </a:pPr>
            <a:r>
              <a:rPr lang="es-ES" altLang="es-MX" sz="2800" i="1" dirty="0" smtClean="0">
                <a:solidFill>
                  <a:srgbClr val="A50021"/>
                </a:solidFill>
              </a:rPr>
              <a:t>Ficha </a:t>
            </a:r>
            <a:r>
              <a:rPr lang="es-ES" altLang="es-MX" sz="2800" i="1" dirty="0">
                <a:solidFill>
                  <a:srgbClr val="A50021"/>
                </a:solidFill>
              </a:rPr>
              <a:t>técnica del indicador V</a:t>
            </a:r>
            <a:endParaRPr lang="es-ES" altLang="es-MX" sz="2800" b="1" dirty="0">
              <a:solidFill>
                <a:srgbClr val="A50021"/>
              </a:solidFill>
            </a:endParaRPr>
          </a:p>
        </p:txBody>
      </p:sp>
    </p:spTree>
    <p:extLst>
      <p:ext uri="{BB962C8B-B14F-4D97-AF65-F5344CB8AC3E}">
        <p14:creationId xmlns:p14="http://schemas.microsoft.com/office/powerpoint/2010/main" val="205736172"/>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INDICADOR V</a:t>
            </a:r>
            <a:endParaRPr lang="es-MX" dirty="0"/>
          </a:p>
        </p:txBody>
      </p:sp>
      <p:sp>
        <p:nvSpPr>
          <p:cNvPr id="3" name="Marcador de contenido 2"/>
          <p:cNvSpPr>
            <a:spLocks noGrp="1"/>
          </p:cNvSpPr>
          <p:nvPr>
            <p:ph idx="1"/>
          </p:nvPr>
        </p:nvSpPr>
        <p:spPr/>
        <p:txBody>
          <a:bodyPr/>
          <a:lstStyle/>
          <a:p>
            <a:r>
              <a:rPr lang="es-MX" dirty="0" smtClean="0"/>
              <a:t>Valor:</a:t>
            </a:r>
          </a:p>
          <a:p>
            <a:pPr marL="0" indent="0">
              <a:buNone/>
            </a:pPr>
            <a:r>
              <a:rPr lang="es-MX" dirty="0" smtClean="0"/>
              <a:t>30%</a:t>
            </a:r>
          </a:p>
          <a:p>
            <a:pPr marL="0" indent="0">
              <a:buNone/>
            </a:pPr>
            <a:r>
              <a:rPr lang="es-MX" dirty="0" smtClean="0"/>
              <a:t>Meta SLP:</a:t>
            </a:r>
          </a:p>
          <a:p>
            <a:pPr marL="0" indent="0">
              <a:buNone/>
            </a:pPr>
            <a:r>
              <a:rPr lang="es-MX" dirty="0" smtClean="0"/>
              <a:t>Por lo menos 90% de las PVV y acuden a CAPASITS con CV menor de 1000 copias</a:t>
            </a:r>
            <a:endParaRPr lang="es-MX" dirty="0"/>
          </a:p>
        </p:txBody>
      </p:sp>
    </p:spTree>
    <p:extLst>
      <p:ext uri="{BB962C8B-B14F-4D97-AF65-F5344CB8AC3E}">
        <p14:creationId xmlns:p14="http://schemas.microsoft.com/office/powerpoint/2010/main" val="27178114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97979" y="1021080"/>
            <a:ext cx="9689430" cy="4541520"/>
          </a:xfrm>
          <a:prstGeom prst="rect">
            <a:avLst/>
          </a:prstGeom>
        </p:spPr>
      </p:pic>
    </p:spTree>
    <p:extLst>
      <p:ext uri="{BB962C8B-B14F-4D97-AF65-F5344CB8AC3E}">
        <p14:creationId xmlns:p14="http://schemas.microsoft.com/office/powerpoint/2010/main" val="38103712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8"/>
          <p:cNvSpPr>
            <a:spLocks noChangeArrowheads="1"/>
          </p:cNvSpPr>
          <p:nvPr/>
        </p:nvSpPr>
        <p:spPr bwMode="auto">
          <a:xfrm>
            <a:off x="106363" y="179388"/>
            <a:ext cx="9888537" cy="7572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ctr" eaLnBrk="1" hangingPunct="1">
              <a:defRPr/>
            </a:pPr>
            <a:r>
              <a:rPr lang="es-ES_tradnl" altLang="es-MX" sz="3200" b="1" dirty="0" smtClean="0">
                <a:solidFill>
                  <a:srgbClr val="A50021"/>
                </a:solidFill>
                <a:latin typeface="+mj-lt"/>
              </a:rPr>
              <a:t>Ponderación de los indicadores en el Índice de Desempeño 2018</a:t>
            </a:r>
            <a:endParaRPr lang="es-ES_tradnl" altLang="es-MX" sz="3600" b="1" dirty="0" smtClean="0">
              <a:solidFill>
                <a:schemeClr val="tx2"/>
              </a:solidFill>
              <a:latin typeface="+mj-lt"/>
              <a:ea typeface="Tahoma" panose="020B0604030504040204" pitchFamily="34" charset="0"/>
              <a:cs typeface="Helvetica" panose="020B0604020202020204" pitchFamily="34" charset="0"/>
            </a:endParaRPr>
          </a:p>
        </p:txBody>
      </p:sp>
      <p:graphicFrame>
        <p:nvGraphicFramePr>
          <p:cNvPr id="4" name="Group 73"/>
          <p:cNvGraphicFramePr>
            <a:graphicFrameLocks noGrp="1"/>
          </p:cNvGraphicFramePr>
          <p:nvPr>
            <p:extLst>
              <p:ext uri="{D42A27DB-BD31-4B8C-83A1-F6EECF244321}">
                <p14:modId xmlns:p14="http://schemas.microsoft.com/office/powerpoint/2010/main" val="1728200810"/>
              </p:ext>
            </p:extLst>
          </p:nvPr>
        </p:nvGraphicFramePr>
        <p:xfrm>
          <a:off x="298450" y="1546225"/>
          <a:ext cx="9523413" cy="6034090"/>
        </p:xfrm>
        <a:graphic>
          <a:graphicData uri="http://schemas.openxmlformats.org/drawingml/2006/table">
            <a:tbl>
              <a:tblPr/>
              <a:tblGrid>
                <a:gridCol w="966528"/>
                <a:gridCol w="6394109"/>
                <a:gridCol w="2162776"/>
              </a:tblGrid>
              <a:tr h="79391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2800" b="1" i="0" u="none" strike="noStrike" cap="none" normalizeH="0" baseline="0" dirty="0" smtClean="0">
                          <a:ln>
                            <a:noFill/>
                          </a:ln>
                          <a:solidFill>
                            <a:schemeClr val="bg1"/>
                          </a:solidFill>
                          <a:effectLst/>
                          <a:latin typeface="+mj-lt"/>
                          <a:cs typeface="Helvetica" charset="0"/>
                        </a:rPr>
                        <a:t>No.</a:t>
                      </a: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4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2800" b="1" i="0" u="none" strike="noStrike" cap="none" normalizeH="0" baseline="0" dirty="0" smtClean="0">
                          <a:ln>
                            <a:noFill/>
                          </a:ln>
                          <a:solidFill>
                            <a:schemeClr val="bg1"/>
                          </a:solidFill>
                          <a:effectLst/>
                          <a:latin typeface="+mj-lt"/>
                          <a:cs typeface="Helvetica" charset="0"/>
                        </a:rPr>
                        <a:t>Indicadores de proceso y resultado</a:t>
                      </a: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400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2800" b="1" i="0" u="none" strike="noStrike" cap="none" normalizeH="0" baseline="0" dirty="0" smtClean="0">
                          <a:ln>
                            <a:noFill/>
                          </a:ln>
                          <a:solidFill>
                            <a:schemeClr val="bg1"/>
                          </a:solidFill>
                          <a:effectLst/>
                          <a:latin typeface="+mj-lt"/>
                          <a:cs typeface="Helvetica" charset="0"/>
                        </a:rPr>
                        <a:t>Ponderación</a:t>
                      </a: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40000"/>
                    </a:solidFill>
                  </a:tcPr>
                </a:tc>
              </a:tr>
              <a:tr h="115864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2800" b="0" i="0" u="none" strike="noStrike" cap="none" normalizeH="0" baseline="0" dirty="0" smtClean="0">
                          <a:ln>
                            <a:noFill/>
                          </a:ln>
                          <a:solidFill>
                            <a:schemeClr val="tx1"/>
                          </a:solidFill>
                          <a:effectLst/>
                          <a:latin typeface="+mj-lt"/>
                          <a:cs typeface="Helvetica" charset="0"/>
                        </a:rPr>
                        <a:t>1</a:t>
                      </a: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s-MX" sz="2800" kern="1200" dirty="0" smtClean="0">
                          <a:solidFill>
                            <a:schemeClr val="tx1"/>
                          </a:solidFill>
                          <a:latin typeface="+mj-lt"/>
                          <a:ea typeface="+mn-ea"/>
                          <a:cs typeface="Helvetica" charset="0"/>
                        </a:rPr>
                        <a:t>Porcentaje de mujeres embarazadas con VIH en TAR.</a:t>
                      </a: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533400" marR="0" lvl="0" indent="-533400" algn="ctr" defTabSz="914400" rtl="0" eaLnBrk="0" fontAlgn="base" latinLnBrk="0" hangingPunct="0">
                        <a:lnSpc>
                          <a:spcPct val="100000"/>
                        </a:lnSpc>
                        <a:spcBef>
                          <a:spcPct val="0"/>
                        </a:spcBef>
                        <a:spcAft>
                          <a:spcPct val="0"/>
                        </a:spcAft>
                        <a:buClrTx/>
                        <a:buSzTx/>
                        <a:buFontTx/>
                        <a:buNone/>
                        <a:tabLst/>
                      </a:pPr>
                      <a:r>
                        <a:rPr kumimoji="0" lang="es-ES" sz="2800" b="0" i="0" u="none" strike="noStrike" cap="none" normalizeH="0" baseline="0" dirty="0" smtClean="0">
                          <a:ln>
                            <a:noFill/>
                          </a:ln>
                          <a:solidFill>
                            <a:schemeClr val="tx1"/>
                          </a:solidFill>
                          <a:effectLst/>
                          <a:latin typeface="+mj-lt"/>
                          <a:cs typeface="Helvetica" charset="0"/>
                        </a:rPr>
                        <a:t>15%</a:t>
                      </a: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9481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2800" b="0" i="0" u="none" strike="noStrike" cap="none" normalizeH="0" baseline="0" dirty="0" smtClean="0">
                          <a:ln>
                            <a:noFill/>
                          </a:ln>
                          <a:solidFill>
                            <a:schemeClr val="tx1"/>
                          </a:solidFill>
                          <a:effectLst/>
                          <a:latin typeface="+mj-lt"/>
                          <a:cs typeface="Helvetica" charset="0"/>
                        </a:rPr>
                        <a:t>2</a:t>
                      </a: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lang="es-MX" altLang="es-MX" sz="2800" kern="1200" dirty="0" smtClean="0">
                          <a:solidFill>
                            <a:schemeClr val="tx1"/>
                          </a:solidFill>
                          <a:latin typeface="+mj-lt"/>
                          <a:ea typeface="+mn-ea"/>
                          <a:cs typeface="Helvetica" charset="0"/>
                        </a:rPr>
                        <a:t>Porcentaje de personas con diagnóstico de infección por VIH. </a:t>
                      </a:r>
                      <a:endParaRPr lang="es-MX" altLang="es-MX" sz="2800" kern="1200" dirty="0" smtClean="0">
                        <a:solidFill>
                          <a:srgbClr val="FF0000"/>
                        </a:solidFill>
                        <a:latin typeface="+mj-lt"/>
                        <a:ea typeface="+mn-ea"/>
                        <a:cs typeface="Helvetica" charset="0"/>
                      </a:endParaRP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533400" marR="0" lvl="0" indent="-533400" algn="ctr" defTabSz="914400" rtl="0" eaLnBrk="0" fontAlgn="base" latinLnBrk="0" hangingPunct="0">
                        <a:lnSpc>
                          <a:spcPct val="100000"/>
                        </a:lnSpc>
                        <a:spcBef>
                          <a:spcPct val="0"/>
                        </a:spcBef>
                        <a:spcAft>
                          <a:spcPct val="0"/>
                        </a:spcAft>
                        <a:buClrTx/>
                        <a:buSzTx/>
                        <a:buFontTx/>
                        <a:buNone/>
                        <a:tabLst/>
                      </a:pPr>
                      <a:r>
                        <a:rPr kumimoji="0" lang="es-ES" sz="2800" b="0" i="0" u="none" strike="noStrike" cap="none" normalizeH="0" baseline="0" dirty="0" smtClean="0">
                          <a:ln>
                            <a:noFill/>
                          </a:ln>
                          <a:solidFill>
                            <a:schemeClr val="tx1"/>
                          </a:solidFill>
                          <a:effectLst/>
                          <a:latin typeface="+mj-lt"/>
                          <a:cs typeface="Helvetica" charset="0"/>
                        </a:rPr>
                        <a:t>15%</a:t>
                      </a: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742174">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sz="2800" b="0" i="0" u="none" strike="noStrike" cap="none" normalizeH="0" baseline="0" dirty="0" smtClean="0">
                          <a:ln>
                            <a:noFill/>
                          </a:ln>
                          <a:solidFill>
                            <a:schemeClr val="tx1"/>
                          </a:solidFill>
                          <a:effectLst/>
                          <a:latin typeface="+mj-lt"/>
                          <a:cs typeface="Helvetica" charset="0"/>
                        </a:rPr>
                        <a:t>3</a:t>
                      </a: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s-MX" sz="2800" b="0" i="0" u="none" strike="noStrike" cap="none" normalizeH="0" baseline="0" dirty="0" smtClean="0">
                          <a:ln>
                            <a:noFill/>
                          </a:ln>
                          <a:solidFill>
                            <a:schemeClr val="tx1"/>
                          </a:solidFill>
                          <a:effectLst/>
                          <a:latin typeface="+mj-lt"/>
                          <a:cs typeface="Helvetica" charset="0"/>
                        </a:rPr>
                        <a:t>Porcentaje de inicio tardío a TAR. </a:t>
                      </a:r>
                      <a:endParaRPr kumimoji="0" lang="es-MX" sz="2800" b="0" i="0" u="none" strike="noStrike" cap="none" normalizeH="0" baseline="0" dirty="0" smtClean="0">
                        <a:ln>
                          <a:noFill/>
                        </a:ln>
                        <a:solidFill>
                          <a:srgbClr val="FF0000"/>
                        </a:solidFill>
                        <a:effectLst/>
                        <a:latin typeface="+mj-lt"/>
                        <a:cs typeface="Helvetica" charset="0"/>
                      </a:endParaRP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2800" b="0" i="0" u="none" strike="noStrike" cap="none" normalizeH="0" baseline="0" dirty="0" smtClean="0">
                          <a:ln>
                            <a:noFill/>
                          </a:ln>
                          <a:solidFill>
                            <a:schemeClr val="tx1"/>
                          </a:solidFill>
                          <a:effectLst/>
                          <a:latin typeface="+mj-lt"/>
                          <a:cs typeface="Helvetica" charset="0"/>
                        </a:rPr>
                        <a:t>30%</a:t>
                      </a: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8266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2800" b="0" i="0" u="none" strike="noStrike" cap="none" normalizeH="0" baseline="0" smtClean="0">
                          <a:ln>
                            <a:noFill/>
                          </a:ln>
                          <a:solidFill>
                            <a:schemeClr val="tx1"/>
                          </a:solidFill>
                          <a:effectLst/>
                          <a:latin typeface="+mj-lt"/>
                          <a:cs typeface="Helvetica" charset="0"/>
                        </a:rPr>
                        <a:t>4</a:t>
                      </a:r>
                      <a:endParaRPr kumimoji="0" lang="es-MX" sz="2800" b="0" i="0" u="none" strike="noStrike" cap="none" normalizeH="0" baseline="0" dirty="0" smtClean="0">
                        <a:ln>
                          <a:noFill/>
                        </a:ln>
                        <a:solidFill>
                          <a:schemeClr val="tx1"/>
                        </a:solidFill>
                        <a:effectLst/>
                        <a:latin typeface="+mj-lt"/>
                        <a:cs typeface="Helvetica" charset="0"/>
                      </a:endParaRP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altLang="es-MX" sz="2800" b="0" i="0" u="none" strike="noStrike" kern="1200" cap="none" normalizeH="0" baseline="0" dirty="0" smtClean="0">
                          <a:ln>
                            <a:noFill/>
                          </a:ln>
                          <a:solidFill>
                            <a:schemeClr val="tx1"/>
                          </a:solidFill>
                          <a:effectLst/>
                          <a:latin typeface="+mj-lt"/>
                          <a:ea typeface="+mn-ea"/>
                          <a:cs typeface="Helvetica" charset="0"/>
                        </a:rPr>
                        <a:t>Porcentaje de consultas de ITS realizadas.</a:t>
                      </a:r>
                      <a:endParaRPr kumimoji="0" lang="es-MX" sz="2800" b="0" i="0" u="none" strike="noStrike" kern="1200" cap="none" normalizeH="0" baseline="0" dirty="0" smtClean="0">
                        <a:ln>
                          <a:noFill/>
                        </a:ln>
                        <a:solidFill>
                          <a:schemeClr val="tx1"/>
                        </a:solidFill>
                        <a:effectLst/>
                        <a:latin typeface="+mj-lt"/>
                        <a:ea typeface="+mn-ea"/>
                        <a:cs typeface="Helvetica" charset="0"/>
                      </a:endParaRP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533400" marR="0" lvl="0" indent="-533400" algn="ctr" defTabSz="914400" rtl="0" eaLnBrk="0" fontAlgn="base" latinLnBrk="0" hangingPunct="0">
                        <a:lnSpc>
                          <a:spcPct val="100000"/>
                        </a:lnSpc>
                        <a:spcBef>
                          <a:spcPct val="0"/>
                        </a:spcBef>
                        <a:spcAft>
                          <a:spcPct val="0"/>
                        </a:spcAft>
                        <a:buClrTx/>
                        <a:buSzTx/>
                        <a:buFontTx/>
                        <a:buNone/>
                        <a:tabLst/>
                      </a:pPr>
                      <a:r>
                        <a:rPr kumimoji="0" lang="es-MX" sz="2800" b="0" i="0" u="none" strike="noStrike" cap="none" normalizeH="0" baseline="0" dirty="0" smtClean="0">
                          <a:ln>
                            <a:noFill/>
                          </a:ln>
                          <a:solidFill>
                            <a:schemeClr val="tx1"/>
                          </a:solidFill>
                          <a:effectLst/>
                          <a:latin typeface="+mj-lt"/>
                          <a:cs typeface="Helvetica" charset="0"/>
                        </a:rPr>
                        <a:t>10%</a:t>
                      </a: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99018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2800" b="0" i="0" u="none" strike="noStrike" cap="none" normalizeH="0" baseline="0" dirty="0" smtClean="0">
                          <a:ln>
                            <a:noFill/>
                          </a:ln>
                          <a:solidFill>
                            <a:schemeClr val="tx1"/>
                          </a:solidFill>
                          <a:effectLst/>
                          <a:latin typeface="+mj-lt"/>
                          <a:cs typeface="Helvetica" charset="0"/>
                        </a:rPr>
                        <a:t>5</a:t>
                      </a: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MX" sz="2800" b="0" i="0" u="none" strike="noStrike" kern="1200" cap="none" normalizeH="0" baseline="0" dirty="0" smtClean="0">
                          <a:ln>
                            <a:noFill/>
                          </a:ln>
                          <a:solidFill>
                            <a:schemeClr val="tx1"/>
                          </a:solidFill>
                          <a:effectLst/>
                          <a:latin typeface="+mj-lt"/>
                          <a:ea typeface="+mn-ea"/>
                          <a:cs typeface="Helvetica" charset="0"/>
                        </a:rPr>
                        <a:t>Porcentaje de personas con VIH en supresión viral.</a:t>
                      </a: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533400" marR="0" lvl="0" indent="-533400" algn="ctr" defTabSz="914400" rtl="0" eaLnBrk="0" fontAlgn="base" latinLnBrk="0" hangingPunct="0">
                        <a:lnSpc>
                          <a:spcPct val="100000"/>
                        </a:lnSpc>
                        <a:spcBef>
                          <a:spcPct val="0"/>
                        </a:spcBef>
                        <a:spcAft>
                          <a:spcPct val="0"/>
                        </a:spcAft>
                        <a:buClrTx/>
                        <a:buSzTx/>
                        <a:buFontTx/>
                        <a:buNone/>
                        <a:tabLst/>
                      </a:pPr>
                      <a:r>
                        <a:rPr kumimoji="0" lang="es-MX" sz="2800" b="0" i="0" u="none" strike="noStrike" cap="none" normalizeH="0" baseline="0" dirty="0" smtClean="0">
                          <a:ln>
                            <a:noFill/>
                          </a:ln>
                          <a:solidFill>
                            <a:schemeClr val="tx1"/>
                          </a:solidFill>
                          <a:effectLst/>
                          <a:latin typeface="+mj-lt"/>
                          <a:cs typeface="Helvetica" charset="0"/>
                        </a:rPr>
                        <a:t>30%</a:t>
                      </a: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743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MX" sz="2800" b="1" i="0" u="none" strike="noStrike" cap="none" normalizeH="0" baseline="0" dirty="0" smtClean="0">
                        <a:ln>
                          <a:noFill/>
                        </a:ln>
                        <a:solidFill>
                          <a:schemeClr val="tx1"/>
                        </a:solidFill>
                        <a:effectLst/>
                        <a:latin typeface="+mj-lt"/>
                        <a:cs typeface="Helvetica" charset="0"/>
                      </a:endParaRP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2800" b="1" i="0" u="none" strike="noStrike" cap="none" normalizeH="0" baseline="0" dirty="0" smtClean="0">
                          <a:ln>
                            <a:noFill/>
                          </a:ln>
                          <a:solidFill>
                            <a:schemeClr val="tx1"/>
                          </a:solidFill>
                          <a:effectLst/>
                          <a:latin typeface="+mj-lt"/>
                          <a:cs typeface="Helvetica" charset="0"/>
                        </a:rPr>
                        <a:t>TOTAL</a:t>
                      </a: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MX" sz="2800" b="1" i="0" u="none" strike="noStrike" cap="none" normalizeH="0" baseline="0" dirty="0" smtClean="0">
                          <a:ln>
                            <a:noFill/>
                          </a:ln>
                          <a:solidFill>
                            <a:schemeClr val="tx1"/>
                          </a:solidFill>
                          <a:effectLst/>
                          <a:latin typeface="+mj-lt"/>
                          <a:cs typeface="Helvetica" charset="0"/>
                        </a:rPr>
                        <a:t>100%</a:t>
                      </a:r>
                    </a:p>
                  </a:txBody>
                  <a:tcPr marL="100837" marR="100837" marT="47349" marB="473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entornomedico.org/wp-content/uploads/2016/04/tlmd_sida_liston_rojo.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55011" y="62059"/>
            <a:ext cx="1985533" cy="797268"/>
          </a:xfrm>
          <a:prstGeom prst="rect">
            <a:avLst/>
          </a:prstGeom>
          <a:noFill/>
          <a:extLst>
            <a:ext uri="{909E8E84-426E-40DD-AFC4-6F175D3DCCD1}">
              <a14:hiddenFill xmlns:a14="http://schemas.microsoft.com/office/drawing/2010/main">
                <a:solidFill>
                  <a:srgbClr val="FFFFFF"/>
                </a:solidFill>
              </a14:hiddenFill>
            </a:ext>
          </a:extLst>
        </p:spPr>
      </p:pic>
      <p:sp>
        <p:nvSpPr>
          <p:cNvPr id="3" name="CuadroTexto 2"/>
          <p:cNvSpPr txBox="1"/>
          <p:nvPr/>
        </p:nvSpPr>
        <p:spPr>
          <a:xfrm>
            <a:off x="674521" y="1490066"/>
            <a:ext cx="8259818" cy="2808205"/>
          </a:xfrm>
          <a:prstGeom prst="rect">
            <a:avLst/>
          </a:prstGeom>
          <a:noFill/>
        </p:spPr>
        <p:txBody>
          <a:bodyPr wrap="square" rtlCol="0">
            <a:spAutoFit/>
          </a:bodyPr>
          <a:lstStyle/>
          <a:p>
            <a:pPr algn="ctr"/>
            <a:endParaRPr lang="es-MX" sz="8824" dirty="0">
              <a:solidFill>
                <a:srgbClr val="FF0000"/>
              </a:solidFill>
              <a:latin typeface="AR BERKLEY" panose="02000000000000000000" pitchFamily="2" charset="0"/>
            </a:endParaRPr>
          </a:p>
          <a:p>
            <a:pPr algn="ctr"/>
            <a:r>
              <a:rPr lang="es-MX" sz="8824" dirty="0">
                <a:solidFill>
                  <a:srgbClr val="FF0000"/>
                </a:solidFill>
                <a:latin typeface="AR BERKLEY" panose="02000000000000000000" pitchFamily="2" charset="0"/>
              </a:rPr>
              <a:t>METAS 2019</a:t>
            </a:r>
          </a:p>
        </p:txBody>
      </p:sp>
    </p:spTree>
    <p:extLst>
      <p:ext uri="{BB962C8B-B14F-4D97-AF65-F5344CB8AC3E}">
        <p14:creationId xmlns:p14="http://schemas.microsoft.com/office/powerpoint/2010/main" val="21582380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579120" y="548640"/>
            <a:ext cx="9037320" cy="5204691"/>
          </a:xfrm>
          <a:prstGeom prst="rect">
            <a:avLst/>
          </a:prstGeom>
        </p:spPr>
      </p:pic>
    </p:spTree>
    <p:extLst>
      <p:ext uri="{BB962C8B-B14F-4D97-AF65-F5344CB8AC3E}">
        <p14:creationId xmlns:p14="http://schemas.microsoft.com/office/powerpoint/2010/main" val="29503424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COMPARATIVO 2017-2018</a:t>
            </a:r>
            <a:endParaRPr lang="es-MX" dirty="0"/>
          </a:p>
        </p:txBody>
      </p:sp>
      <p:pic>
        <p:nvPicPr>
          <p:cNvPr id="4" name="Marcador de contenido 3"/>
          <p:cNvPicPr>
            <a:picLocks noGrp="1" noChangeAspect="1"/>
          </p:cNvPicPr>
          <p:nvPr>
            <p:ph idx="1"/>
          </p:nvPr>
        </p:nvPicPr>
        <p:blipFill>
          <a:blip r:embed="rId2"/>
          <a:stretch>
            <a:fillRect/>
          </a:stretch>
        </p:blipFill>
        <p:spPr>
          <a:xfrm>
            <a:off x="504271" y="1783080"/>
            <a:ext cx="8914050" cy="3947160"/>
          </a:xfrm>
          <a:prstGeom prst="rect">
            <a:avLst/>
          </a:prstGeom>
        </p:spPr>
      </p:pic>
    </p:spTree>
    <p:extLst>
      <p:ext uri="{BB962C8B-B14F-4D97-AF65-F5344CB8AC3E}">
        <p14:creationId xmlns:p14="http://schemas.microsoft.com/office/powerpoint/2010/main" val="109670446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ICAMEX</a:t>
            </a:r>
            <a:endParaRPr lang="es-MX" dirty="0"/>
          </a:p>
        </p:txBody>
      </p:sp>
      <p:pic>
        <p:nvPicPr>
          <p:cNvPr id="4" name="Marcador de contenido 3"/>
          <p:cNvPicPr>
            <a:picLocks noGrp="1" noChangeAspect="1"/>
          </p:cNvPicPr>
          <p:nvPr>
            <p:ph idx="1"/>
          </p:nvPr>
        </p:nvPicPr>
        <p:blipFill>
          <a:blip r:embed="rId2"/>
          <a:stretch>
            <a:fillRect/>
          </a:stretch>
        </p:blipFill>
        <p:spPr>
          <a:xfrm>
            <a:off x="2362200" y="2834640"/>
            <a:ext cx="4739639" cy="1862497"/>
          </a:xfrm>
          <a:prstGeom prst="rect">
            <a:avLst/>
          </a:prstGeom>
        </p:spPr>
      </p:pic>
    </p:spTree>
    <p:extLst>
      <p:ext uri="{BB962C8B-B14F-4D97-AF65-F5344CB8AC3E}">
        <p14:creationId xmlns:p14="http://schemas.microsoft.com/office/powerpoint/2010/main" val="2048789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6363" y="2955925"/>
            <a:ext cx="6169025"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1 Rectángulo"/>
          <p:cNvSpPr>
            <a:spLocks noChangeArrowheads="1"/>
          </p:cNvSpPr>
          <p:nvPr/>
        </p:nvSpPr>
        <p:spPr bwMode="auto">
          <a:xfrm>
            <a:off x="558800" y="2089150"/>
            <a:ext cx="9139238"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marL="342900" indent="-342900">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just" eaLnBrk="1" hangingPunct="1">
              <a:spcBef>
                <a:spcPts val="1338"/>
              </a:spcBef>
              <a:buClr>
                <a:srgbClr val="77933C"/>
              </a:buClr>
              <a:buSzPct val="150000"/>
              <a:buFontTx/>
              <a:buBlip>
                <a:blip r:embed="rId4"/>
              </a:buBlip>
              <a:defRPr/>
            </a:pPr>
            <a:r>
              <a:rPr lang="es-MX" altLang="es-MX" sz="2400" dirty="0" smtClean="0">
                <a:latin typeface="+mn-lt"/>
              </a:rPr>
              <a:t>Dar clic en generar reporte como se muestra en la siguiente pantalla, el sistema enviará los datos a Excel:</a:t>
            </a:r>
          </a:p>
        </p:txBody>
      </p:sp>
      <p:sp>
        <p:nvSpPr>
          <p:cNvPr id="2" name="1 Rectángulo"/>
          <p:cNvSpPr/>
          <p:nvPr/>
        </p:nvSpPr>
        <p:spPr>
          <a:xfrm>
            <a:off x="198438" y="3184525"/>
            <a:ext cx="4079875" cy="4249738"/>
          </a:xfrm>
          <a:prstGeom prst="rect">
            <a:avLst/>
          </a:prstGeom>
          <a:solidFill>
            <a:schemeClr val="bg1"/>
          </a:solidFill>
        </p:spPr>
        <p:txBody>
          <a:bodyPr>
            <a:spAutoFit/>
          </a:bodyPr>
          <a:lstStyle/>
          <a:p>
            <a:pPr marL="509412" lvl="1" indent="0" eaLnBrk="1" hangingPunct="1">
              <a:spcBef>
                <a:spcPts val="1337"/>
              </a:spcBef>
              <a:buClr>
                <a:srgbClr val="77933C"/>
              </a:buClr>
              <a:buSzPct val="150000"/>
              <a:defRPr/>
            </a:pPr>
            <a:r>
              <a:rPr lang="es-MX" sz="2400" dirty="0">
                <a:latin typeface="+mn-lt"/>
                <a:cs typeface="Arial" charset="0"/>
              </a:rPr>
              <a:t>Seleccionar los siguientes campos :</a:t>
            </a:r>
          </a:p>
          <a:p>
            <a:pPr marL="891471" lvl="1" indent="-382059" eaLnBrk="1" hangingPunct="1">
              <a:spcBef>
                <a:spcPts val="1337"/>
              </a:spcBef>
              <a:buClr>
                <a:srgbClr val="77933C"/>
              </a:buClr>
              <a:buSzPct val="150000"/>
              <a:buFontTx/>
              <a:buBlip>
                <a:blip r:embed="rId5"/>
              </a:buBlip>
              <a:defRPr/>
            </a:pPr>
            <a:r>
              <a:rPr lang="es-MX" sz="2400" dirty="0">
                <a:latin typeface="+mn-lt"/>
                <a:cs typeface="Arial" charset="0"/>
              </a:rPr>
              <a:t>Pacientes en tratamiento ARV.</a:t>
            </a:r>
          </a:p>
          <a:p>
            <a:pPr marL="891471" lvl="1" indent="-382059" eaLnBrk="1" hangingPunct="1">
              <a:spcBef>
                <a:spcPts val="1337"/>
              </a:spcBef>
              <a:buClr>
                <a:srgbClr val="77933C"/>
              </a:buClr>
              <a:buSzPct val="150000"/>
              <a:buFontTx/>
              <a:buBlip>
                <a:blip r:embed="rId5"/>
              </a:buBlip>
              <a:defRPr/>
            </a:pPr>
            <a:r>
              <a:rPr lang="es-MX" sz="2400" dirty="0">
                <a:latin typeface="+mn-lt"/>
                <a:cs typeface="Arial" charset="0"/>
              </a:rPr>
              <a:t>Embarazada.</a:t>
            </a:r>
          </a:p>
          <a:p>
            <a:pPr marL="891471" lvl="1" indent="-382059" eaLnBrk="1" hangingPunct="1">
              <a:spcBef>
                <a:spcPts val="1337"/>
              </a:spcBef>
              <a:buClr>
                <a:srgbClr val="77933C"/>
              </a:buClr>
              <a:buSzPct val="150000"/>
              <a:buFontTx/>
              <a:buBlip>
                <a:blip r:embed="rId5"/>
              </a:buBlip>
              <a:defRPr/>
            </a:pPr>
            <a:r>
              <a:rPr lang="es-MX" sz="2400" dirty="0">
                <a:latin typeface="+mn-lt"/>
                <a:cs typeface="Arial" charset="0"/>
              </a:rPr>
              <a:t>Fecha del último estatus.</a:t>
            </a:r>
          </a:p>
          <a:p>
            <a:pPr marL="891471" lvl="1" indent="-382059" eaLnBrk="1" hangingPunct="1">
              <a:spcBef>
                <a:spcPts val="1337"/>
              </a:spcBef>
              <a:buClr>
                <a:srgbClr val="77933C"/>
              </a:buClr>
              <a:buSzPct val="150000"/>
              <a:buFontTx/>
              <a:buBlip>
                <a:blip r:embed="rId5"/>
              </a:buBlip>
              <a:defRPr/>
            </a:pPr>
            <a:r>
              <a:rPr lang="es-MX" sz="2400" dirty="0">
                <a:latin typeface="+mn-lt"/>
                <a:cs typeface="Arial" charset="0"/>
              </a:rPr>
              <a:t>Estatus.</a:t>
            </a:r>
          </a:p>
          <a:p>
            <a:pPr marL="891471" lvl="1" indent="-382059" algn="just" eaLnBrk="1" hangingPunct="1">
              <a:spcBef>
                <a:spcPts val="1337"/>
              </a:spcBef>
              <a:buClr>
                <a:srgbClr val="77933C"/>
              </a:buClr>
              <a:buSzPct val="150000"/>
              <a:buFontTx/>
              <a:buBlip>
                <a:blip r:embed="rId5"/>
              </a:buBlip>
              <a:defRPr/>
            </a:pPr>
            <a:endParaRPr lang="es-MX" sz="2400" dirty="0">
              <a:latin typeface="+mn-lt"/>
              <a:cs typeface="Arial" charset="0"/>
            </a:endParaRPr>
          </a:p>
        </p:txBody>
      </p:sp>
      <p:sp>
        <p:nvSpPr>
          <p:cNvPr id="20485" name="Rectangle 8"/>
          <p:cNvSpPr>
            <a:spLocks noChangeArrowheads="1"/>
          </p:cNvSpPr>
          <p:nvPr/>
        </p:nvSpPr>
        <p:spPr bwMode="auto">
          <a:xfrm>
            <a:off x="68263" y="211138"/>
            <a:ext cx="9886950" cy="10017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ctr" eaLnBrk="1" hangingPunct="1">
              <a:defRPr/>
            </a:pPr>
            <a:r>
              <a:rPr lang="es-MX" altLang="es-MX" sz="2800" b="1" dirty="0" smtClean="0">
                <a:solidFill>
                  <a:srgbClr val="A50021"/>
                </a:solidFill>
                <a:latin typeface="+mn-lt"/>
                <a:cs typeface="Tahoma" panose="020B0604030504040204" pitchFamily="34" charset="0"/>
              </a:rPr>
              <a:t>1) Porcentaje de mujeres embarazadas con VIH en TAR</a:t>
            </a:r>
          </a:p>
          <a:p>
            <a:pPr algn="ctr" eaLnBrk="1" hangingPunct="1">
              <a:defRPr/>
            </a:pPr>
            <a:endParaRPr lang="es-ES" altLang="es-MX" sz="2800" i="1" dirty="0" smtClean="0">
              <a:solidFill>
                <a:srgbClr val="A50021"/>
              </a:solidFill>
              <a:latin typeface="+mn-lt"/>
              <a:cs typeface="Tahoma" panose="020B0604030504040204" pitchFamily="34" charset="0"/>
            </a:endParaRPr>
          </a:p>
          <a:p>
            <a:pPr algn="ctr" eaLnBrk="1" hangingPunct="1">
              <a:defRPr/>
            </a:pPr>
            <a:r>
              <a:rPr lang="es-ES" altLang="es-MX" sz="2800" i="1" dirty="0" smtClean="0">
                <a:solidFill>
                  <a:srgbClr val="A50021"/>
                </a:solidFill>
                <a:latin typeface="+mn-lt"/>
                <a:cs typeface="Tahoma" panose="020B0604030504040204" pitchFamily="34" charset="0"/>
              </a:rPr>
              <a:t>Ficha técnica del indicador</a:t>
            </a:r>
            <a:r>
              <a:rPr lang="es-ES" altLang="es-MX" sz="2800" dirty="0" smtClean="0">
                <a:solidFill>
                  <a:srgbClr val="A50021"/>
                </a:solidFill>
                <a:latin typeface="+mn-lt"/>
                <a:cs typeface="Tahoma" panose="020B0604030504040204" pitchFamily="34" charset="0"/>
              </a:rPr>
              <a:t> </a:t>
            </a:r>
            <a:r>
              <a:rPr lang="es-ES" altLang="es-MX" sz="2800" i="1" dirty="0" smtClean="0">
                <a:solidFill>
                  <a:srgbClr val="A50021"/>
                </a:solidFill>
                <a:latin typeface="+mn-lt"/>
                <a:cs typeface="Tahoma" panose="020B0604030504040204" pitchFamily="34" charset="0"/>
              </a:rPr>
              <a:t>II</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0" y="198120"/>
            <a:ext cx="10085388" cy="6461760"/>
          </a:xfrm>
          <a:prstGeom prst="rect">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MX" sz="9600" dirty="0" smtClean="0">
                <a:solidFill>
                  <a:srgbClr val="FF0000"/>
                </a:solidFill>
                <a:latin typeface="AR CENA" panose="02000000000000000000" pitchFamily="2" charset="0"/>
              </a:rPr>
              <a:t>GRACIAS</a:t>
            </a:r>
            <a:endParaRPr lang="es-MX" sz="9600" dirty="0">
              <a:solidFill>
                <a:srgbClr val="FF0000"/>
              </a:solidFill>
              <a:latin typeface="AR CENA" panose="02000000000000000000" pitchFamily="2" charset="0"/>
            </a:endParaRPr>
          </a:p>
        </p:txBody>
      </p:sp>
    </p:spTree>
    <p:extLst>
      <p:ext uri="{BB962C8B-B14F-4D97-AF65-F5344CB8AC3E}">
        <p14:creationId xmlns:p14="http://schemas.microsoft.com/office/powerpoint/2010/main" val="37211078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2"/>
          <p:cNvSpPr txBox="1">
            <a:spLocks noChangeArrowheads="1"/>
          </p:cNvSpPr>
          <p:nvPr/>
        </p:nvSpPr>
        <p:spPr bwMode="auto">
          <a:xfrm>
            <a:off x="198438" y="2163763"/>
            <a:ext cx="9688512" cy="452437"/>
          </a:xfrm>
          <a:prstGeom prst="rect">
            <a:avLst/>
          </a:prstGeom>
          <a:noFill/>
          <a:ln w="9525">
            <a:noFill/>
            <a:miter lim="800000"/>
            <a:headEnd/>
            <a:tailEnd/>
          </a:ln>
        </p:spPr>
        <p:txBody>
          <a:bodyPr lIns="101882" tIns="50941" rIns="101882" bIns="50941">
            <a:spAutoFit/>
          </a:bodyPr>
          <a:lstStyle/>
          <a:p>
            <a:pPr marL="382059" indent="-382059" algn="just" eaLnBrk="1" hangingPunct="1">
              <a:spcBef>
                <a:spcPts val="1337"/>
              </a:spcBef>
              <a:buClr>
                <a:srgbClr val="77933C"/>
              </a:buClr>
              <a:buSzPct val="150000"/>
              <a:buFontTx/>
              <a:buBlip>
                <a:blip r:embed="rId3"/>
              </a:buBlip>
              <a:defRPr/>
            </a:pPr>
            <a:endParaRPr lang="es-MX" sz="2200" dirty="0">
              <a:latin typeface="+mn-lt"/>
              <a:cs typeface="Arial" charset="0"/>
            </a:endParaRPr>
          </a:p>
        </p:txBody>
      </p:sp>
      <p:sp>
        <p:nvSpPr>
          <p:cNvPr id="22531" name="1 Rectángulo"/>
          <p:cNvSpPr>
            <a:spLocks noChangeArrowheads="1"/>
          </p:cNvSpPr>
          <p:nvPr/>
        </p:nvSpPr>
        <p:spPr bwMode="auto">
          <a:xfrm>
            <a:off x="198438" y="1660525"/>
            <a:ext cx="9499600" cy="61087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marL="342900" indent="-342900">
              <a:defRPr sz="2000">
                <a:solidFill>
                  <a:schemeClr val="tx1"/>
                </a:solidFill>
                <a:latin typeface="Calibri" panose="020F0502020204030204" pitchFamily="34" charset="0"/>
                <a:cs typeface="Arial" panose="020B0604020202020204" pitchFamily="34" charset="0"/>
              </a:defRPr>
            </a:lvl1pPr>
            <a:lvl2pPr marL="800100" indent="-34290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just" eaLnBrk="1" hangingPunct="1">
              <a:spcBef>
                <a:spcPts val="1338"/>
              </a:spcBef>
              <a:buClr>
                <a:srgbClr val="77933C"/>
              </a:buClr>
              <a:buSzPct val="150000"/>
              <a:buFontTx/>
              <a:buBlip>
                <a:blip r:embed="rId4"/>
              </a:buBlip>
              <a:defRPr/>
            </a:pPr>
            <a:r>
              <a:rPr lang="es-MX" altLang="es-MX" sz="2300" dirty="0" smtClean="0">
                <a:latin typeface="+mn-lt"/>
              </a:rPr>
              <a:t>En el Excel generado, se deberán filtrar los datos considerando los siguientes criterios:</a:t>
            </a:r>
          </a:p>
          <a:p>
            <a:pPr lvl="1" algn="just" eaLnBrk="1" hangingPunct="1">
              <a:spcBef>
                <a:spcPts val="1338"/>
              </a:spcBef>
              <a:buClr>
                <a:srgbClr val="77933C"/>
              </a:buClr>
              <a:buSzPct val="150000"/>
              <a:buFontTx/>
              <a:buBlip>
                <a:blip r:embed="rId4"/>
              </a:buBlip>
              <a:defRPr/>
            </a:pPr>
            <a:r>
              <a:rPr lang="es-MX" altLang="es-MX" sz="2300" dirty="0" err="1" smtClean="0">
                <a:latin typeface="+mn-lt"/>
              </a:rPr>
              <a:t>Paciente_vih_embarazada</a:t>
            </a:r>
            <a:r>
              <a:rPr lang="es-MX" altLang="es-MX" sz="2300" dirty="0" smtClean="0">
                <a:latin typeface="+mn-lt"/>
              </a:rPr>
              <a:t>= SI, </a:t>
            </a:r>
            <a:r>
              <a:rPr lang="es-MX" altLang="es-MX" sz="2300" dirty="0" err="1" smtClean="0">
                <a:latin typeface="+mn-lt"/>
              </a:rPr>
              <a:t>Paciente_f_último_estatus</a:t>
            </a:r>
            <a:r>
              <a:rPr lang="es-MX" altLang="es-MX" sz="2300" dirty="0" smtClean="0">
                <a:latin typeface="+mn-lt"/>
              </a:rPr>
              <a:t>= seleccionar solo las fechas que se encuentren dentro del periodo a evaluar, </a:t>
            </a:r>
            <a:r>
              <a:rPr lang="es-MX" altLang="es-MX" sz="2300" dirty="0" err="1" smtClean="0">
                <a:latin typeface="+mn-lt"/>
              </a:rPr>
              <a:t>Paciente_estatus</a:t>
            </a:r>
            <a:r>
              <a:rPr lang="es-MX" altLang="es-MX" sz="2300" dirty="0" smtClean="0">
                <a:latin typeface="+mn-lt"/>
              </a:rPr>
              <a:t>=Activo.</a:t>
            </a:r>
          </a:p>
          <a:p>
            <a:pPr lvl="1" eaLnBrk="1" hangingPunct="1">
              <a:spcBef>
                <a:spcPts val="1338"/>
              </a:spcBef>
              <a:buClr>
                <a:srgbClr val="77933C"/>
              </a:buClr>
              <a:buSzPct val="150000"/>
              <a:buFontTx/>
              <a:buBlip>
                <a:blip r:embed="rId4"/>
              </a:buBlip>
              <a:defRPr/>
            </a:pPr>
            <a:endParaRPr lang="es-MX" altLang="es-MX" sz="1800" dirty="0" smtClean="0">
              <a:latin typeface="+mn-lt"/>
            </a:endParaRPr>
          </a:p>
          <a:p>
            <a:pPr lvl="1" eaLnBrk="1" hangingPunct="1">
              <a:spcBef>
                <a:spcPts val="1338"/>
              </a:spcBef>
              <a:buClr>
                <a:srgbClr val="77933C"/>
              </a:buClr>
              <a:buSzPct val="150000"/>
              <a:buFontTx/>
              <a:buBlip>
                <a:blip r:embed="rId4"/>
              </a:buBlip>
              <a:defRPr/>
            </a:pPr>
            <a:endParaRPr lang="es-MX" altLang="es-MX" sz="1800" dirty="0" smtClean="0">
              <a:latin typeface="+mn-lt"/>
            </a:endParaRPr>
          </a:p>
          <a:p>
            <a:pPr lvl="1" eaLnBrk="1" hangingPunct="1">
              <a:spcBef>
                <a:spcPts val="1338"/>
              </a:spcBef>
              <a:buClr>
                <a:srgbClr val="77933C"/>
              </a:buClr>
              <a:buSzPct val="150000"/>
              <a:buFontTx/>
              <a:buBlip>
                <a:blip r:embed="rId4"/>
              </a:buBlip>
              <a:defRPr/>
            </a:pPr>
            <a:endParaRPr lang="es-MX" altLang="es-MX" sz="1800" dirty="0" smtClean="0">
              <a:latin typeface="+mn-lt"/>
            </a:endParaRPr>
          </a:p>
          <a:p>
            <a:pPr lvl="1" eaLnBrk="1" hangingPunct="1">
              <a:spcBef>
                <a:spcPts val="1338"/>
              </a:spcBef>
              <a:buClr>
                <a:srgbClr val="77933C"/>
              </a:buClr>
              <a:buSzPct val="150000"/>
              <a:buFontTx/>
              <a:buBlip>
                <a:blip r:embed="rId4"/>
              </a:buBlip>
              <a:defRPr/>
            </a:pPr>
            <a:endParaRPr lang="es-MX" altLang="es-MX" sz="1800" dirty="0" smtClean="0">
              <a:latin typeface="+mn-lt"/>
            </a:endParaRPr>
          </a:p>
          <a:p>
            <a:pPr lvl="1" eaLnBrk="1" hangingPunct="1">
              <a:spcBef>
                <a:spcPts val="1338"/>
              </a:spcBef>
              <a:buClr>
                <a:srgbClr val="77933C"/>
              </a:buClr>
              <a:buSzPct val="150000"/>
              <a:buFontTx/>
              <a:buBlip>
                <a:blip r:embed="rId4"/>
              </a:buBlip>
              <a:defRPr/>
            </a:pPr>
            <a:endParaRPr lang="es-MX" altLang="es-MX" sz="1800" dirty="0" smtClean="0">
              <a:latin typeface="+mn-lt"/>
            </a:endParaRPr>
          </a:p>
          <a:p>
            <a:pPr lvl="1" eaLnBrk="1" hangingPunct="1">
              <a:spcBef>
                <a:spcPts val="1338"/>
              </a:spcBef>
              <a:buClr>
                <a:srgbClr val="77933C"/>
              </a:buClr>
              <a:buSzPct val="150000"/>
              <a:buFontTx/>
              <a:buBlip>
                <a:blip r:embed="rId4"/>
              </a:buBlip>
              <a:defRPr/>
            </a:pPr>
            <a:endParaRPr lang="es-MX" altLang="es-MX" sz="1800" dirty="0" smtClean="0">
              <a:latin typeface="+mn-lt"/>
            </a:endParaRPr>
          </a:p>
          <a:p>
            <a:pPr lvl="1" eaLnBrk="1" hangingPunct="1">
              <a:spcBef>
                <a:spcPts val="1338"/>
              </a:spcBef>
              <a:buClr>
                <a:srgbClr val="77933C"/>
              </a:buClr>
              <a:buSzPct val="150000"/>
              <a:buFontTx/>
              <a:buBlip>
                <a:blip r:embed="rId4"/>
              </a:buBlip>
              <a:defRPr/>
            </a:pPr>
            <a:endParaRPr lang="es-MX" altLang="es-MX" sz="1800" dirty="0" smtClean="0">
              <a:latin typeface="+mn-lt"/>
            </a:endParaRPr>
          </a:p>
          <a:p>
            <a:pPr lvl="1" eaLnBrk="1" hangingPunct="1">
              <a:spcBef>
                <a:spcPts val="1338"/>
              </a:spcBef>
              <a:buClr>
                <a:srgbClr val="77933C"/>
              </a:buClr>
              <a:buSzPct val="150000"/>
              <a:buFontTx/>
              <a:buBlip>
                <a:blip r:embed="rId4"/>
              </a:buBlip>
              <a:defRPr/>
            </a:pPr>
            <a:endParaRPr lang="es-MX" altLang="es-MX" sz="1800" dirty="0" smtClean="0">
              <a:latin typeface="+mn-lt"/>
            </a:endParaRPr>
          </a:p>
          <a:p>
            <a:pPr lvl="1" eaLnBrk="1" hangingPunct="1">
              <a:spcBef>
                <a:spcPts val="1338"/>
              </a:spcBef>
              <a:buClr>
                <a:srgbClr val="77933C"/>
              </a:buClr>
              <a:buSzPct val="150000"/>
              <a:buFontTx/>
              <a:buBlip>
                <a:blip r:embed="rId4"/>
              </a:buBlip>
              <a:defRPr/>
            </a:pPr>
            <a:endParaRPr lang="es-MX" altLang="es-MX" sz="1800" dirty="0" smtClean="0">
              <a:latin typeface="+mn-lt"/>
            </a:endParaRPr>
          </a:p>
        </p:txBody>
      </p:sp>
      <p:pic>
        <p:nvPicPr>
          <p:cNvPr id="276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713" y="3686175"/>
            <a:ext cx="7861300" cy="3808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533" name="CuadroTexto 1"/>
          <p:cNvSpPr txBox="1">
            <a:spLocks noChangeArrowheads="1"/>
          </p:cNvSpPr>
          <p:nvPr/>
        </p:nvSpPr>
        <p:spPr bwMode="auto">
          <a:xfrm>
            <a:off x="8251825" y="4114800"/>
            <a:ext cx="1560513"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s-MX" altLang="es-MX" b="1" dirty="0">
                <a:solidFill>
                  <a:srgbClr val="0070C0"/>
                </a:solidFill>
                <a:latin typeface="+mn-lt"/>
              </a:rPr>
              <a:t>Nota: </a:t>
            </a:r>
          </a:p>
          <a:p>
            <a:pPr>
              <a:defRPr/>
            </a:pPr>
            <a:r>
              <a:rPr lang="es-MX" altLang="es-MX" dirty="0">
                <a:solidFill>
                  <a:srgbClr val="0070C0"/>
                </a:solidFill>
                <a:latin typeface="+mn-lt"/>
              </a:rPr>
              <a:t>La DAI enviará cada trimestre, base  de datos para corroborar los casos.</a:t>
            </a:r>
          </a:p>
        </p:txBody>
      </p:sp>
      <p:sp>
        <p:nvSpPr>
          <p:cNvPr id="22534" name="Rectangle 8"/>
          <p:cNvSpPr>
            <a:spLocks noChangeArrowheads="1"/>
          </p:cNvSpPr>
          <p:nvPr/>
        </p:nvSpPr>
        <p:spPr bwMode="auto">
          <a:xfrm>
            <a:off x="68263" y="211138"/>
            <a:ext cx="9886950" cy="1292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ctr" eaLnBrk="1" hangingPunct="1">
              <a:defRPr/>
            </a:pPr>
            <a:r>
              <a:rPr lang="es-MX" altLang="es-MX" sz="2800" b="1" dirty="0" smtClean="0">
                <a:solidFill>
                  <a:srgbClr val="A50021"/>
                </a:solidFill>
                <a:latin typeface="+mn-lt"/>
                <a:cs typeface="Tahoma" panose="020B0604030504040204" pitchFamily="34" charset="0"/>
              </a:rPr>
              <a:t>1) Porcentaje de mujeres embarazadas con VIH en TAR</a:t>
            </a:r>
          </a:p>
          <a:p>
            <a:pPr algn="ctr" eaLnBrk="1" hangingPunct="1">
              <a:defRPr/>
            </a:pPr>
            <a:r>
              <a:rPr lang="es-MX" altLang="es-MX" sz="2800" b="1" dirty="0" smtClean="0">
                <a:solidFill>
                  <a:srgbClr val="A50021"/>
                </a:solidFill>
                <a:latin typeface="+mn-lt"/>
                <a:cs typeface="Tahoma" panose="020B0604030504040204" pitchFamily="34" charset="0"/>
              </a:rPr>
              <a:t> </a:t>
            </a:r>
            <a:endParaRPr lang="es-ES" altLang="es-MX" sz="2800" i="1" dirty="0" smtClean="0">
              <a:solidFill>
                <a:srgbClr val="A50021"/>
              </a:solidFill>
              <a:latin typeface="+mn-lt"/>
              <a:cs typeface="Tahoma" panose="020B0604030504040204" pitchFamily="34" charset="0"/>
            </a:endParaRPr>
          </a:p>
          <a:p>
            <a:pPr algn="ctr" eaLnBrk="1" hangingPunct="1">
              <a:defRPr/>
            </a:pPr>
            <a:r>
              <a:rPr lang="es-ES" altLang="es-MX" sz="2800" i="1" dirty="0" smtClean="0">
                <a:solidFill>
                  <a:srgbClr val="A50021"/>
                </a:solidFill>
                <a:latin typeface="+mn-lt"/>
                <a:cs typeface="Tahoma" panose="020B0604030504040204" pitchFamily="34" charset="0"/>
              </a:rPr>
              <a:t>Ficha técnica del indicador</a:t>
            </a:r>
            <a:r>
              <a:rPr lang="es-ES" altLang="es-MX" sz="2800" dirty="0" smtClean="0">
                <a:solidFill>
                  <a:srgbClr val="A50021"/>
                </a:solidFill>
                <a:latin typeface="+mn-lt"/>
                <a:cs typeface="Tahoma" panose="020B0604030504040204" pitchFamily="34" charset="0"/>
              </a:rPr>
              <a:t> </a:t>
            </a:r>
            <a:r>
              <a:rPr lang="es-ES" altLang="es-MX" sz="2800" i="1" dirty="0" smtClean="0">
                <a:solidFill>
                  <a:srgbClr val="A50021"/>
                </a:solidFill>
                <a:latin typeface="+mn-lt"/>
                <a:cs typeface="Tahoma" panose="020B0604030504040204" pitchFamily="34" charset="0"/>
              </a:rPr>
              <a:t>III</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INDICADOR I</a:t>
            </a:r>
            <a:endParaRPr lang="es-MX" dirty="0"/>
          </a:p>
        </p:txBody>
      </p:sp>
      <p:sp>
        <p:nvSpPr>
          <p:cNvPr id="3" name="Marcador de contenido 2"/>
          <p:cNvSpPr>
            <a:spLocks noGrp="1"/>
          </p:cNvSpPr>
          <p:nvPr>
            <p:ph idx="1"/>
          </p:nvPr>
        </p:nvSpPr>
        <p:spPr/>
        <p:txBody>
          <a:bodyPr/>
          <a:lstStyle/>
          <a:p>
            <a:r>
              <a:rPr lang="es-MX" dirty="0" smtClean="0"/>
              <a:t>Valor:</a:t>
            </a:r>
          </a:p>
          <a:p>
            <a:pPr marL="0" indent="0">
              <a:buNone/>
            </a:pPr>
            <a:r>
              <a:rPr lang="es-MX" dirty="0" smtClean="0"/>
              <a:t>15%</a:t>
            </a:r>
          </a:p>
          <a:p>
            <a:pPr marL="0" indent="0">
              <a:buNone/>
            </a:pPr>
            <a:r>
              <a:rPr lang="es-MX" dirty="0" smtClean="0"/>
              <a:t>Meta SLP: 12 embarazadas diagnosticadas con VIH</a:t>
            </a:r>
          </a:p>
          <a:p>
            <a:pPr marL="0" indent="0">
              <a:buNone/>
            </a:pPr>
            <a:r>
              <a:rPr lang="es-MX" dirty="0" smtClean="0"/>
              <a:t>% de cumplimiento 100%</a:t>
            </a:r>
            <a:endParaRPr lang="es-MX" dirty="0"/>
          </a:p>
        </p:txBody>
      </p:sp>
    </p:spTree>
    <p:extLst>
      <p:ext uri="{BB962C8B-B14F-4D97-AF65-F5344CB8AC3E}">
        <p14:creationId xmlns:p14="http://schemas.microsoft.com/office/powerpoint/2010/main" val="6127233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n 9"/>
          <p:cNvPicPr>
            <a:picLocks noChangeAspect="1"/>
          </p:cNvPicPr>
          <p:nvPr/>
        </p:nvPicPr>
        <p:blipFill>
          <a:blip r:embed="rId2"/>
          <a:stretch>
            <a:fillRect/>
          </a:stretch>
        </p:blipFill>
        <p:spPr>
          <a:xfrm>
            <a:off x="197979" y="1021080"/>
            <a:ext cx="9689430" cy="4541520"/>
          </a:xfrm>
          <a:prstGeom prst="rect">
            <a:avLst/>
          </a:prstGeom>
        </p:spPr>
      </p:pic>
    </p:spTree>
    <p:extLst>
      <p:ext uri="{BB962C8B-B14F-4D97-AF65-F5344CB8AC3E}">
        <p14:creationId xmlns:p14="http://schemas.microsoft.com/office/powerpoint/2010/main" val="39197956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entornomedico.org/wp-content/uploads/2016/04/tlmd_sida_liston_roj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99855" y="219325"/>
            <a:ext cx="1985533" cy="79726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Objeto 3"/>
          <p:cNvGraphicFramePr>
            <a:graphicFrameLocks noChangeAspect="1"/>
          </p:cNvGraphicFramePr>
          <p:nvPr>
            <p:extLst>
              <p:ext uri="{D42A27DB-BD31-4B8C-83A1-F6EECF244321}">
                <p14:modId xmlns:p14="http://schemas.microsoft.com/office/powerpoint/2010/main" val="565349772"/>
              </p:ext>
            </p:extLst>
          </p:nvPr>
        </p:nvGraphicFramePr>
        <p:xfrm>
          <a:off x="832805" y="1322383"/>
          <a:ext cx="8259817" cy="3994402"/>
        </p:xfrm>
        <a:graphic>
          <a:graphicData uri="http://schemas.openxmlformats.org/presentationml/2006/ole">
            <mc:AlternateContent xmlns:mc="http://schemas.openxmlformats.org/markup-compatibility/2006">
              <mc:Choice xmlns:v="urn:schemas-microsoft-com:vml" Requires="v">
                <p:oleObj spid="_x0000_s1030" name="Hoja de cálculo" r:id="rId4" imgW="6000658" imgH="1914431" progId="Excel.Sheet.12">
                  <p:embed/>
                </p:oleObj>
              </mc:Choice>
              <mc:Fallback>
                <p:oleObj name="Hoja de cálculo" r:id="rId4" imgW="6000658" imgH="1914431" progId="Excel.Sheet.12">
                  <p:embed/>
                  <p:pic>
                    <p:nvPicPr>
                      <p:cNvPr id="0" name=""/>
                      <p:cNvPicPr/>
                      <p:nvPr/>
                    </p:nvPicPr>
                    <p:blipFill>
                      <a:blip r:embed="rId5"/>
                      <a:stretch>
                        <a:fillRect/>
                      </a:stretch>
                    </p:blipFill>
                    <p:spPr>
                      <a:xfrm>
                        <a:off x="832805" y="1322383"/>
                        <a:ext cx="8259817" cy="3994402"/>
                      </a:xfrm>
                      <a:prstGeom prst="rect">
                        <a:avLst/>
                      </a:prstGeom>
                    </p:spPr>
                  </p:pic>
                </p:oleObj>
              </mc:Fallback>
            </mc:AlternateContent>
          </a:graphicData>
        </a:graphic>
      </p:graphicFrame>
      <p:sp>
        <p:nvSpPr>
          <p:cNvPr id="6" name="CuadroTexto 5"/>
          <p:cNvSpPr txBox="1"/>
          <p:nvPr/>
        </p:nvSpPr>
        <p:spPr>
          <a:xfrm>
            <a:off x="3851374" y="5911146"/>
            <a:ext cx="5162386" cy="431785"/>
          </a:xfrm>
          <a:prstGeom prst="rect">
            <a:avLst/>
          </a:prstGeom>
          <a:noFill/>
        </p:spPr>
        <p:txBody>
          <a:bodyPr wrap="square" rtlCol="0">
            <a:spAutoFit/>
          </a:bodyPr>
          <a:lstStyle/>
          <a:p>
            <a:r>
              <a:rPr lang="es-MX" sz="2206" dirty="0"/>
              <a:t>Cierre de SIS 3er trimestre 2018</a:t>
            </a:r>
          </a:p>
        </p:txBody>
      </p:sp>
    </p:spTree>
    <p:extLst>
      <p:ext uri="{BB962C8B-B14F-4D97-AF65-F5344CB8AC3E}">
        <p14:creationId xmlns:p14="http://schemas.microsoft.com/office/powerpoint/2010/main" val="32859046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5"/>
          <p:cNvSpPr txBox="1">
            <a:spLocks noChangeArrowheads="1"/>
          </p:cNvSpPr>
          <p:nvPr/>
        </p:nvSpPr>
        <p:spPr bwMode="auto">
          <a:xfrm>
            <a:off x="149225" y="1665288"/>
            <a:ext cx="9847263" cy="527352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spAutoFit/>
          </a:bodyPr>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just">
              <a:defRPr/>
            </a:pPr>
            <a:r>
              <a:rPr lang="es-MX" altLang="es-MX" sz="2200" b="1" dirty="0" smtClean="0">
                <a:solidFill>
                  <a:srgbClr val="990033"/>
                </a:solidFill>
                <a:latin typeface="+mn-lt"/>
              </a:rPr>
              <a:t>Nombre del indicador: </a:t>
            </a:r>
            <a:r>
              <a:rPr lang="es-MX" altLang="es-MX" sz="2200" dirty="0" smtClean="0">
                <a:latin typeface="+mn-lt"/>
              </a:rPr>
              <a:t>Porcentaje de personas con diagnóstico de infección por VIH (Secretaría de Salud).</a:t>
            </a:r>
          </a:p>
          <a:p>
            <a:pPr algn="just">
              <a:defRPr/>
            </a:pPr>
            <a:endParaRPr lang="es-MX" altLang="es-MX" sz="1400" b="1" dirty="0" smtClean="0">
              <a:solidFill>
                <a:srgbClr val="990033"/>
              </a:solidFill>
              <a:latin typeface="+mn-lt"/>
            </a:endParaRPr>
          </a:p>
          <a:p>
            <a:pPr algn="just">
              <a:defRPr/>
            </a:pPr>
            <a:r>
              <a:rPr lang="es-MX" altLang="es-MX" sz="2200" b="1" dirty="0" smtClean="0">
                <a:solidFill>
                  <a:srgbClr val="990033"/>
                </a:solidFill>
                <a:latin typeface="+mn-lt"/>
              </a:rPr>
              <a:t>Descripción del indicador:</a:t>
            </a:r>
            <a:r>
              <a:rPr lang="es-MX" altLang="es-MX" sz="2200" b="1" dirty="0" smtClean="0">
                <a:latin typeface="+mn-lt"/>
              </a:rPr>
              <a:t> </a:t>
            </a:r>
            <a:r>
              <a:rPr lang="es-MX" altLang="es-MX" sz="2200" dirty="0" smtClean="0">
                <a:latin typeface="+mn-lt"/>
              </a:rPr>
              <a:t>Es el porcentaje de personas con VIH y Sida que han sido diagnosticadas en la Secretaría de Salud (SS), con respecto a la estimación de personas con VIH que le correspondería detectar a la SS.</a:t>
            </a:r>
          </a:p>
          <a:p>
            <a:pPr algn="just">
              <a:defRPr/>
            </a:pPr>
            <a:endParaRPr lang="es-MX" altLang="es-MX" sz="1400" b="1" dirty="0" smtClean="0">
              <a:latin typeface="+mn-lt"/>
            </a:endParaRPr>
          </a:p>
          <a:p>
            <a:pPr algn="just">
              <a:defRPr/>
            </a:pPr>
            <a:r>
              <a:rPr lang="es-MX" altLang="es-MX" sz="2200" b="1" dirty="0" smtClean="0">
                <a:solidFill>
                  <a:srgbClr val="990033"/>
                </a:solidFill>
                <a:latin typeface="+mn-lt"/>
              </a:rPr>
              <a:t>Fórmula:</a:t>
            </a:r>
            <a:r>
              <a:rPr lang="es-MX" altLang="es-MX" sz="2200" b="1" dirty="0" smtClean="0">
                <a:latin typeface="+mn-lt"/>
              </a:rPr>
              <a:t> </a:t>
            </a:r>
          </a:p>
          <a:p>
            <a:pPr algn="ctr">
              <a:defRPr/>
            </a:pPr>
            <a:r>
              <a:rPr lang="es-MX" altLang="es-MX" sz="1600" u="sng" dirty="0" smtClean="0">
                <a:latin typeface="+mn-lt"/>
              </a:rPr>
              <a:t>Personas que han sido diagnosticadas con VIH y Sida, notificadas y que siguen con vida en la SS en el año</a:t>
            </a:r>
          </a:p>
          <a:p>
            <a:pPr algn="ctr">
              <a:defRPr/>
            </a:pPr>
            <a:r>
              <a:rPr lang="es-MX" altLang="es-MX" sz="1600" dirty="0" smtClean="0">
                <a:latin typeface="+mn-lt"/>
              </a:rPr>
              <a:t>Personas con VIH y Sida que se estima le correspondería detectar a la SS</a:t>
            </a:r>
          </a:p>
          <a:p>
            <a:pPr algn="ctr">
              <a:defRPr/>
            </a:pPr>
            <a:endParaRPr lang="es-MX" altLang="es-MX" sz="1100" dirty="0" smtClean="0">
              <a:latin typeface="+mn-lt"/>
            </a:endParaRPr>
          </a:p>
          <a:p>
            <a:pPr algn="just">
              <a:defRPr/>
            </a:pPr>
            <a:r>
              <a:rPr lang="es-MX" altLang="es-MX" sz="2200" b="1" dirty="0" smtClean="0">
                <a:solidFill>
                  <a:srgbClr val="990033"/>
                </a:solidFill>
                <a:latin typeface="+mn-lt"/>
              </a:rPr>
              <a:t>Fuente del numerador: </a:t>
            </a:r>
          </a:p>
          <a:p>
            <a:pPr algn="just">
              <a:defRPr/>
            </a:pPr>
            <a:endParaRPr lang="es-MX" altLang="es-MX" sz="2200" dirty="0" smtClean="0">
              <a:latin typeface="+mn-lt"/>
            </a:endParaRPr>
          </a:p>
          <a:p>
            <a:pPr algn="just">
              <a:defRPr/>
            </a:pPr>
            <a:r>
              <a:rPr lang="es-MX" altLang="es-MX" sz="2200" dirty="0" smtClean="0">
                <a:latin typeface="+mn-lt"/>
              </a:rPr>
              <a:t>SS/DGE. </a:t>
            </a:r>
            <a:r>
              <a:rPr lang="es-MX" altLang="es-MX" sz="2200" u="sng" dirty="0" smtClean="0">
                <a:latin typeface="+mn-lt"/>
              </a:rPr>
              <a:t>Registro Nacional de Casos de Sida y Registro de Seropositivos a VIH</a:t>
            </a:r>
            <a:r>
              <a:rPr lang="es-MX" altLang="es-MX" sz="2200" dirty="0" smtClean="0">
                <a:latin typeface="+mn-lt"/>
              </a:rPr>
              <a:t>. Variable: Casos vivos a la fecha de corte de la evaluación.</a:t>
            </a:r>
          </a:p>
          <a:p>
            <a:pPr algn="just">
              <a:defRPr/>
            </a:pPr>
            <a:endParaRPr lang="es-MX" altLang="es-MX" sz="2200" dirty="0" smtClean="0">
              <a:latin typeface="+mn-lt"/>
            </a:endParaRPr>
          </a:p>
          <a:p>
            <a:pPr algn="just">
              <a:defRPr/>
            </a:pPr>
            <a:r>
              <a:rPr lang="es-MX" altLang="es-MX" sz="2200" dirty="0" smtClean="0">
                <a:latin typeface="+mn-lt"/>
              </a:rPr>
              <a:t>SS/Censida. SALVAR.</a:t>
            </a:r>
          </a:p>
        </p:txBody>
      </p:sp>
      <p:sp>
        <p:nvSpPr>
          <p:cNvPr id="24579" name="Rectangle 4"/>
          <p:cNvSpPr>
            <a:spLocks noChangeArrowheads="1"/>
          </p:cNvSpPr>
          <p:nvPr/>
        </p:nvSpPr>
        <p:spPr bwMode="auto">
          <a:xfrm>
            <a:off x="0" y="153988"/>
            <a:ext cx="10085388" cy="1171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1882" tIns="50941" rIns="101882" bIns="50941"/>
          <a:lstStyle>
            <a:lvl1pPr>
              <a:defRPr sz="2000">
                <a:solidFill>
                  <a:schemeClr val="tx1"/>
                </a:solidFill>
                <a:latin typeface="Calibri" panose="020F0502020204030204" pitchFamily="34" charset="0"/>
                <a:cs typeface="Arial" panose="020B0604020202020204" pitchFamily="34" charset="0"/>
              </a:defRPr>
            </a:lvl1pPr>
            <a:lvl2pPr marL="742950" indent="-285750">
              <a:defRPr sz="2000">
                <a:solidFill>
                  <a:schemeClr val="tx1"/>
                </a:solidFill>
                <a:latin typeface="Calibri" panose="020F0502020204030204" pitchFamily="34" charset="0"/>
                <a:cs typeface="Arial" panose="020B0604020202020204" pitchFamily="34" charset="0"/>
              </a:defRPr>
            </a:lvl2pPr>
            <a:lvl3pPr marL="1143000" indent="-228600">
              <a:defRPr sz="2000">
                <a:solidFill>
                  <a:schemeClr val="tx1"/>
                </a:solidFill>
                <a:latin typeface="Calibri" panose="020F0502020204030204" pitchFamily="34" charset="0"/>
                <a:cs typeface="Arial" panose="020B0604020202020204" pitchFamily="34" charset="0"/>
              </a:defRPr>
            </a:lvl3pPr>
            <a:lvl4pPr marL="1600200" indent="-228600">
              <a:defRPr sz="2000">
                <a:solidFill>
                  <a:schemeClr val="tx1"/>
                </a:solidFill>
                <a:latin typeface="Calibri" panose="020F0502020204030204" pitchFamily="34" charset="0"/>
                <a:cs typeface="Arial" panose="020B0604020202020204" pitchFamily="34" charset="0"/>
              </a:defRPr>
            </a:lvl4pPr>
            <a:lvl5pPr marL="2057400" indent="-228600">
              <a:defRPr sz="2000">
                <a:solidFill>
                  <a:schemeClr val="tx1"/>
                </a:solidFill>
                <a:latin typeface="Calibri" panose="020F0502020204030204" pitchFamily="34" charset="0"/>
                <a:cs typeface="Arial" panose="020B0604020202020204" pitchFamily="34" charset="0"/>
              </a:defRPr>
            </a:lvl5pPr>
            <a:lvl6pPr marL="25146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6pPr>
            <a:lvl7pPr marL="29718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7pPr>
            <a:lvl8pPr marL="34290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8pPr>
            <a:lvl9pPr marL="3886200" indent="-228600" defTabSz="508000" eaLnBrk="0" fontAlgn="base" hangingPunct="0">
              <a:spcBef>
                <a:spcPct val="0"/>
              </a:spcBef>
              <a:spcAft>
                <a:spcPct val="0"/>
              </a:spcAft>
              <a:defRPr sz="2000">
                <a:solidFill>
                  <a:schemeClr val="tx1"/>
                </a:solidFill>
                <a:latin typeface="Calibri" panose="020F0502020204030204" pitchFamily="34" charset="0"/>
                <a:cs typeface="Arial" panose="020B0604020202020204" pitchFamily="34" charset="0"/>
              </a:defRPr>
            </a:lvl9pPr>
          </a:lstStyle>
          <a:p>
            <a:pPr algn="ctr" eaLnBrk="1" hangingPunct="1">
              <a:defRPr/>
            </a:pPr>
            <a:r>
              <a:rPr lang="es-MX" altLang="es-MX" sz="2800" b="1" dirty="0" smtClean="0">
                <a:solidFill>
                  <a:srgbClr val="A50021"/>
                </a:solidFill>
                <a:latin typeface="+mn-lt"/>
              </a:rPr>
              <a:t>2) Porcentaje de personas con diagnóstico de infección por VIH</a:t>
            </a:r>
            <a:br>
              <a:rPr lang="es-MX" altLang="es-MX" sz="2800" b="1" dirty="0" smtClean="0">
                <a:solidFill>
                  <a:srgbClr val="A50021"/>
                </a:solidFill>
                <a:latin typeface="+mn-lt"/>
              </a:rPr>
            </a:br>
            <a:endParaRPr lang="es-MX" altLang="es-MX" sz="2800" b="1" dirty="0" smtClean="0">
              <a:solidFill>
                <a:srgbClr val="A50021"/>
              </a:solidFill>
              <a:latin typeface="+mn-lt"/>
            </a:endParaRPr>
          </a:p>
          <a:p>
            <a:pPr algn="ctr" eaLnBrk="1" hangingPunct="1">
              <a:defRPr/>
            </a:pPr>
            <a:r>
              <a:rPr lang="es-MX" altLang="es-MX" sz="2800" i="1" dirty="0" smtClean="0">
                <a:solidFill>
                  <a:srgbClr val="A50021"/>
                </a:solidFill>
                <a:latin typeface="+mn-lt"/>
              </a:rPr>
              <a:t>Ficha técnica del indicador I</a:t>
            </a:r>
            <a:r>
              <a:rPr lang="es-MX" altLang="es-MX" sz="2800" b="1" dirty="0" smtClean="0">
                <a:solidFill>
                  <a:srgbClr val="A50021"/>
                </a:solidFill>
                <a:latin typeface="+mn-lt"/>
              </a:rPr>
              <a:t> </a:t>
            </a:r>
          </a:p>
        </p:txBody>
      </p:sp>
      <p:sp>
        <p:nvSpPr>
          <p:cNvPr id="4" name="Rectángulo 3"/>
          <p:cNvSpPr/>
          <p:nvPr/>
        </p:nvSpPr>
        <p:spPr>
          <a:xfrm>
            <a:off x="9319377" y="4186309"/>
            <a:ext cx="646331" cy="338554"/>
          </a:xfrm>
          <a:prstGeom prst="rect">
            <a:avLst/>
          </a:prstGeom>
        </p:spPr>
        <p:txBody>
          <a:bodyPr wrap="none">
            <a:spAutoFit/>
          </a:bodyPr>
          <a:lstStyle/>
          <a:p>
            <a:pPr algn="ctr">
              <a:defRPr/>
            </a:pPr>
            <a:r>
              <a:rPr lang="es-MX" altLang="es-MX" sz="1600" dirty="0"/>
              <a:t>* 100</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INDICADOR II</a:t>
            </a:r>
            <a:endParaRPr lang="es-MX" dirty="0"/>
          </a:p>
        </p:txBody>
      </p:sp>
      <p:sp>
        <p:nvSpPr>
          <p:cNvPr id="3" name="Marcador de contenido 2"/>
          <p:cNvSpPr>
            <a:spLocks noGrp="1"/>
          </p:cNvSpPr>
          <p:nvPr>
            <p:ph idx="1"/>
          </p:nvPr>
        </p:nvSpPr>
        <p:spPr/>
        <p:txBody>
          <a:bodyPr/>
          <a:lstStyle/>
          <a:p>
            <a:r>
              <a:rPr lang="es-MX" dirty="0" smtClean="0"/>
              <a:t>Valor:</a:t>
            </a:r>
          </a:p>
          <a:p>
            <a:pPr marL="0" indent="0">
              <a:buNone/>
            </a:pPr>
            <a:r>
              <a:rPr lang="es-MX" dirty="0" smtClean="0"/>
              <a:t>15%</a:t>
            </a:r>
          </a:p>
          <a:p>
            <a:pPr marL="0" indent="0">
              <a:buNone/>
            </a:pPr>
            <a:r>
              <a:rPr lang="es-MX" dirty="0" smtClean="0"/>
              <a:t>Meta SLP:</a:t>
            </a:r>
          </a:p>
          <a:p>
            <a:pPr marL="0" indent="0">
              <a:buNone/>
            </a:pPr>
            <a:r>
              <a:rPr lang="es-MX" dirty="0" smtClean="0"/>
              <a:t>1850 personas que vivan con VIH en la SSA</a:t>
            </a:r>
          </a:p>
        </p:txBody>
      </p:sp>
    </p:spTree>
    <p:extLst>
      <p:ext uri="{BB962C8B-B14F-4D97-AF65-F5344CB8AC3E}">
        <p14:creationId xmlns:p14="http://schemas.microsoft.com/office/powerpoint/2010/main" val="25418348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3689</TotalTime>
  <Words>1310</Words>
  <Application>Microsoft Office PowerPoint</Application>
  <PresentationFormat>Personalizado</PresentationFormat>
  <Paragraphs>274</Paragraphs>
  <Slides>30</Slides>
  <Notes>10</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30</vt:i4>
      </vt:variant>
    </vt:vector>
  </HeadingPairs>
  <TitlesOfParts>
    <vt:vector size="39" baseType="lpstr">
      <vt:lpstr>AR BERKLEY</vt:lpstr>
      <vt:lpstr>AR CENA</vt:lpstr>
      <vt:lpstr>Arial</vt:lpstr>
      <vt:lpstr>Calibri</vt:lpstr>
      <vt:lpstr>Helvetica</vt:lpstr>
      <vt:lpstr>Tahoma</vt:lpstr>
      <vt:lpstr>Wingdings 3</vt:lpstr>
      <vt:lpstr>Office Theme</vt:lpstr>
      <vt:lpstr>Hoja de cálculo</vt:lpstr>
      <vt:lpstr>Presentación de PowerPoint</vt:lpstr>
      <vt:lpstr>Presentación de PowerPoint</vt:lpstr>
      <vt:lpstr>Presentación de PowerPoint</vt:lpstr>
      <vt:lpstr>Presentación de PowerPoint</vt:lpstr>
      <vt:lpstr>INDICADOR I</vt:lpstr>
      <vt:lpstr>Presentación de PowerPoint</vt:lpstr>
      <vt:lpstr>Presentación de PowerPoint</vt:lpstr>
      <vt:lpstr>Presentación de PowerPoint</vt:lpstr>
      <vt:lpstr>INDICADOR II</vt:lpstr>
      <vt:lpstr>Presentación de PowerPoint</vt:lpstr>
      <vt:lpstr>Presentación de PowerPoint</vt:lpstr>
      <vt:lpstr>Presentación de PowerPoint</vt:lpstr>
      <vt:lpstr>Presentación de PowerPoint</vt:lpstr>
      <vt:lpstr>Presentación de PowerPoint</vt:lpstr>
      <vt:lpstr>INDICADOR III</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INDICADOR V</vt:lpstr>
      <vt:lpstr>Presentación de PowerPoint</vt:lpstr>
      <vt:lpstr>Presentación de PowerPoint</vt:lpstr>
      <vt:lpstr>Presentación de PowerPoint</vt:lpstr>
      <vt:lpstr>Presentación de PowerPoint</vt:lpstr>
      <vt:lpstr>COMPARATIVO 2017-2018</vt:lpstr>
      <vt:lpstr>ICAMEX</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Georgina Esquivel Garcia</dc:creator>
  <cp:lastModifiedBy>Vane</cp:lastModifiedBy>
  <cp:revision>351</cp:revision>
  <cp:lastPrinted>2015-05-13T14:13:08Z</cp:lastPrinted>
  <dcterms:created xsi:type="dcterms:W3CDTF">2014-03-06T20:53:01Z</dcterms:created>
  <dcterms:modified xsi:type="dcterms:W3CDTF">2018-12-10T02:08:13Z</dcterms:modified>
</cp:coreProperties>
</file>